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536" r:id="rId3"/>
    <p:sldId id="320" r:id="rId4"/>
    <p:sldId id="446" r:id="rId5"/>
    <p:sldId id="448" r:id="rId6"/>
    <p:sldId id="452" r:id="rId7"/>
    <p:sldId id="451" r:id="rId8"/>
    <p:sldId id="453" r:id="rId9"/>
    <p:sldId id="329" r:id="rId10"/>
    <p:sldId id="539" r:id="rId11"/>
    <p:sldId id="469" r:id="rId12"/>
    <p:sldId id="472" r:id="rId13"/>
    <p:sldId id="538" r:id="rId14"/>
    <p:sldId id="540" r:id="rId15"/>
    <p:sldId id="549" r:id="rId16"/>
    <p:sldId id="550" r:id="rId17"/>
    <p:sldId id="551" r:id="rId18"/>
    <p:sldId id="553" r:id="rId19"/>
    <p:sldId id="501" r:id="rId20"/>
    <p:sldId id="555" r:id="rId21"/>
    <p:sldId id="556" r:id="rId22"/>
    <p:sldId id="570" r:id="rId23"/>
    <p:sldId id="554" r:id="rId24"/>
    <p:sldId id="557" r:id="rId25"/>
    <p:sldId id="572" r:id="rId26"/>
    <p:sldId id="580" r:id="rId27"/>
    <p:sldId id="578" r:id="rId28"/>
    <p:sldId id="581" r:id="rId29"/>
    <p:sldId id="588" r:id="rId30"/>
    <p:sldId id="589" r:id="rId31"/>
    <p:sldId id="590" r:id="rId32"/>
    <p:sldId id="582" r:id="rId33"/>
    <p:sldId id="591" r:id="rId34"/>
    <p:sldId id="583" r:id="rId35"/>
    <p:sldId id="584" r:id="rId36"/>
    <p:sldId id="593" r:id="rId37"/>
    <p:sldId id="602" r:id="rId38"/>
    <p:sldId id="604" r:id="rId39"/>
    <p:sldId id="607" r:id="rId40"/>
    <p:sldId id="681" r:id="rId41"/>
    <p:sldId id="682" r:id="rId42"/>
    <p:sldId id="608" r:id="rId43"/>
    <p:sldId id="610" r:id="rId44"/>
    <p:sldId id="619" r:id="rId45"/>
    <p:sldId id="620" r:id="rId46"/>
    <p:sldId id="621" r:id="rId47"/>
    <p:sldId id="622" r:id="rId48"/>
    <p:sldId id="623" r:id="rId49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66"/>
    <a:srgbClr val="00FF00"/>
    <a:srgbClr val="FF00FF"/>
    <a:srgbClr val="FFCC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7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57FAD-55BD-44B2-822A-07F33C532109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CBA35-B107-41A7-A62F-C56DB9C04A3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786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3DB109-764E-42EC-9F10-5239451E17AD}" type="slidenum">
              <a:rPr lang="th-TH" smtClean="0"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42554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dirty="0"/>
              <a:t> นักเรียนคิดว่าจากข้อมูลในตาราง 4.4 แก๊สแต่ละชนิด 1 โมลมีปริมาตรเท่าใด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3CC139-2196-4081-8DDD-6AEECA114EA2}" type="slidenum">
              <a:rPr lang="th-TH" smtClean="0"/>
              <a:t>15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362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295501B-A119-91B8-3682-0A1278286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52F6D807-1784-F3F0-0349-FB51C4D7DD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F0FA1A7-FA5B-3452-1ED4-D5B2D4A30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A402C39-0EFA-D895-519D-28B859E7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E76C43D7-30F3-E09E-2EDC-31513893F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154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8F9D8A3-A6A8-B101-896E-73DE962FA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D9AEDA9-3744-54E7-B632-2FB6FC800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D891FB5-53AA-FABB-E9F3-0F50C3AA2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6708035-E9FE-021B-FE06-ED789E84F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85EBC60-E5FD-C389-370D-D202A3FAC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44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C2E2C733-23BC-45D2-EDD6-3875A570D6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AA38028E-D527-CF55-7762-74A849C94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E7785CA-BB40-D2BF-73FF-E18343F4D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09E0DB2-8181-EE65-4652-E29EA6D58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431F694-76B6-9888-C450-EE872FD28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0200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/>
          <p:nvPr userDrawn="1"/>
        </p:nvSpPr>
        <p:spPr>
          <a:xfrm>
            <a:off x="-1" y="5953270"/>
            <a:ext cx="857010" cy="913438"/>
          </a:xfrm>
          <a:custGeom>
            <a:avLst/>
            <a:gdLst>
              <a:gd name="connsiteX0" fmla="*/ 99403 w 857010"/>
              <a:gd name="connsiteY0" fmla="*/ 0 h 913438"/>
              <a:gd name="connsiteX1" fmla="*/ 857010 w 857010"/>
              <a:gd name="connsiteY1" fmla="*/ 12768 h 913438"/>
              <a:gd name="connsiteX2" fmla="*/ 844241 w 857010"/>
              <a:gd name="connsiteY2" fmla="*/ 770375 h 913438"/>
              <a:gd name="connsiteX3" fmla="*/ 696273 w 857010"/>
              <a:gd name="connsiteY3" fmla="*/ 913438 h 913438"/>
              <a:gd name="connsiteX4" fmla="*/ 462919 w 857010"/>
              <a:gd name="connsiteY4" fmla="*/ 913438 h 913438"/>
              <a:gd name="connsiteX5" fmla="*/ 471822 w 857010"/>
              <a:gd name="connsiteY5" fmla="*/ 385187 h 913438"/>
              <a:gd name="connsiteX6" fmla="*/ 0 w 857010"/>
              <a:gd name="connsiteY6" fmla="*/ 377236 h 913438"/>
              <a:gd name="connsiteX7" fmla="*/ 0 w 857010"/>
              <a:gd name="connsiteY7" fmla="*/ 96108 h 913438"/>
              <a:gd name="connsiteX8" fmla="*/ 99403 w 857010"/>
              <a:gd name="connsiteY8" fmla="*/ 0 h 91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57010" h="913438">
                <a:moveTo>
                  <a:pt x="99403" y="0"/>
                </a:moveTo>
                <a:lnTo>
                  <a:pt x="857010" y="12768"/>
                </a:lnTo>
                <a:lnTo>
                  <a:pt x="844241" y="770375"/>
                </a:lnTo>
                <a:lnTo>
                  <a:pt x="696273" y="913438"/>
                </a:lnTo>
                <a:lnTo>
                  <a:pt x="462919" y="913438"/>
                </a:lnTo>
                <a:lnTo>
                  <a:pt x="471822" y="385187"/>
                </a:lnTo>
                <a:lnTo>
                  <a:pt x="0" y="377236"/>
                </a:lnTo>
                <a:lnTo>
                  <a:pt x="0" y="96108"/>
                </a:lnTo>
                <a:lnTo>
                  <a:pt x="99403" y="0"/>
                </a:lnTo>
                <a:close/>
              </a:path>
            </a:pathLst>
          </a:custGeom>
          <a:solidFill>
            <a:srgbClr val="0061AF">
              <a:alpha val="3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8" name="วงรี 7"/>
          <p:cNvSpPr/>
          <p:nvPr userDrawn="1"/>
        </p:nvSpPr>
        <p:spPr>
          <a:xfrm>
            <a:off x="1928794" y="4429134"/>
            <a:ext cx="428628" cy="428628"/>
          </a:xfrm>
          <a:prstGeom prst="ellipse">
            <a:avLst/>
          </a:prstGeom>
          <a:noFill/>
          <a:ln w="158750" cap="rnd" cmpd="dbl">
            <a:solidFill>
              <a:srgbClr val="0061AF">
                <a:alpha val="11000"/>
              </a:srgbClr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th-TH" sz="2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รูปภาพ 8" descr="Asset 5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7975125">
            <a:off x="-651742" y="2517188"/>
            <a:ext cx="1397318" cy="1308398"/>
          </a:xfrm>
          <a:prstGeom prst="rect">
            <a:avLst/>
          </a:prstGeom>
        </p:spPr>
      </p:pic>
      <p:pic>
        <p:nvPicPr>
          <p:cNvPr id="10" name="รูปภาพ 9" descr="ipstlogo blu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28598" y="6286520"/>
            <a:ext cx="436804" cy="436804"/>
          </a:xfrm>
          <a:prstGeom prst="rect">
            <a:avLst/>
          </a:prstGeom>
        </p:spPr>
      </p:pic>
      <p:sp>
        <p:nvSpPr>
          <p:cNvPr id="11" name="TextBox 4"/>
          <p:cNvSpPr txBox="1"/>
          <p:nvPr userDrawn="1"/>
        </p:nvSpPr>
        <p:spPr>
          <a:xfrm>
            <a:off x="857224" y="6304867"/>
            <a:ext cx="35654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สถาบันส่งเสริมการสอนวิทยาศาสตร์และเทคโนโลยี</a:t>
            </a:r>
          </a:p>
        </p:txBody>
      </p:sp>
      <p:sp>
        <p:nvSpPr>
          <p:cNvPr id="12" name="เครื่องหมายบั้ง 11"/>
          <p:cNvSpPr/>
          <p:nvPr userDrawn="1"/>
        </p:nvSpPr>
        <p:spPr>
          <a:xfrm rot="18957933">
            <a:off x="436103" y="5293898"/>
            <a:ext cx="1071570" cy="1071570"/>
          </a:xfrm>
          <a:prstGeom prst="chevron">
            <a:avLst/>
          </a:prstGeom>
          <a:solidFill>
            <a:srgbClr val="0061AF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3" name="เครื่องหมายบั้ง 12"/>
          <p:cNvSpPr/>
          <p:nvPr userDrawn="1"/>
        </p:nvSpPr>
        <p:spPr>
          <a:xfrm rot="18957933">
            <a:off x="936169" y="4793832"/>
            <a:ext cx="1071570" cy="1071570"/>
          </a:xfrm>
          <a:prstGeom prst="chevron">
            <a:avLst/>
          </a:prstGeom>
          <a:solidFill>
            <a:srgbClr val="0061AF">
              <a:alpha val="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800">
              <a:solidFill>
                <a:schemeClr val="tx1"/>
              </a:solidFill>
            </a:endParaRPr>
          </a:p>
        </p:txBody>
      </p:sp>
      <p:sp>
        <p:nvSpPr>
          <p:cNvPr id="14" name="รูปแบบอิสระ 13"/>
          <p:cNvSpPr/>
          <p:nvPr userDrawn="1"/>
        </p:nvSpPr>
        <p:spPr>
          <a:xfrm rot="2655654">
            <a:off x="2716594" y="6327317"/>
            <a:ext cx="1085780" cy="1058122"/>
          </a:xfrm>
          <a:custGeom>
            <a:avLst/>
            <a:gdLst>
              <a:gd name="connsiteX0" fmla="*/ 0 w 1085780"/>
              <a:gd name="connsiteY0" fmla="*/ 0 h 1058122"/>
              <a:gd name="connsiteX1" fmla="*/ 1085780 w 1085780"/>
              <a:gd name="connsiteY1" fmla="*/ 0 h 1058122"/>
              <a:gd name="connsiteX2" fmla="*/ 0 w 1085780"/>
              <a:gd name="connsiteY2" fmla="*/ 1058122 h 10581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5780" h="1058122">
                <a:moveTo>
                  <a:pt x="0" y="0"/>
                </a:moveTo>
                <a:lnTo>
                  <a:pt x="1085780" y="0"/>
                </a:lnTo>
                <a:lnTo>
                  <a:pt x="0" y="1058122"/>
                </a:lnTo>
                <a:close/>
              </a:path>
            </a:pathLst>
          </a:custGeom>
          <a:noFill/>
          <a:ln w="28575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th-TH" sz="2800"/>
          </a:p>
        </p:txBody>
      </p:sp>
      <p:sp>
        <p:nvSpPr>
          <p:cNvPr id="15" name="รูปแบบอิสระ 14"/>
          <p:cNvSpPr/>
          <p:nvPr userDrawn="1"/>
        </p:nvSpPr>
        <p:spPr>
          <a:xfrm>
            <a:off x="2186956" y="5911352"/>
            <a:ext cx="2145061" cy="1072173"/>
          </a:xfrm>
          <a:custGeom>
            <a:avLst/>
            <a:gdLst>
              <a:gd name="connsiteX0" fmla="*/ 1044863 w 2145061"/>
              <a:gd name="connsiteY0" fmla="*/ 0 h 1072173"/>
              <a:gd name="connsiteX1" fmla="*/ 2145061 w 2145061"/>
              <a:gd name="connsiteY1" fmla="*/ 1072173 h 1072173"/>
              <a:gd name="connsiteX2" fmla="*/ 0 w 2145061"/>
              <a:gd name="connsiteY2" fmla="*/ 1072173 h 1072173"/>
              <a:gd name="connsiteX3" fmla="*/ 1044863 w 2145061"/>
              <a:gd name="connsiteY3" fmla="*/ 0 h 1072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5061" h="1072173">
                <a:moveTo>
                  <a:pt x="1044863" y="0"/>
                </a:moveTo>
                <a:lnTo>
                  <a:pt x="2145061" y="1072173"/>
                </a:lnTo>
                <a:lnTo>
                  <a:pt x="0" y="1072173"/>
                </a:lnTo>
                <a:lnTo>
                  <a:pt x="1044863" y="0"/>
                </a:lnTo>
                <a:close/>
              </a:path>
            </a:pathLst>
          </a:custGeom>
          <a:noFill/>
          <a:ln w="76200" cmpd="sng">
            <a:solidFill>
              <a:schemeClr val="accent5">
                <a:lumMod val="40000"/>
                <a:lumOff val="60000"/>
                <a:alpha val="1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800"/>
          </a:p>
        </p:txBody>
      </p:sp>
      <p:sp>
        <p:nvSpPr>
          <p:cNvPr id="16" name="ตัวยึดเนื้อหา 2"/>
          <p:cNvSpPr>
            <a:spLocks noGrp="1"/>
          </p:cNvSpPr>
          <p:nvPr>
            <p:ph idx="10"/>
          </p:nvPr>
        </p:nvSpPr>
        <p:spPr>
          <a:xfrm>
            <a:off x="831849" y="357174"/>
            <a:ext cx="10515602" cy="4551349"/>
          </a:xfrm>
          <a:solidFill>
            <a:schemeClr val="bg1">
              <a:alpha val="4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th-TH" sz="32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  <a:lvl2pPr>
              <a:defRPr lang="th-TH" sz="28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2pPr>
            <a:lvl3pPr>
              <a:defRPr lang="th-TH" sz="2400" smtClean="0">
                <a:latin typeface="TH Sarabun New" panose="020B0500040200020003" pitchFamily="34" charset="-34"/>
                <a:cs typeface="TH Sarabun New" panose="020B0500040200020003" pitchFamily="34" charset="-34"/>
              </a:defRPr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8" name="ชื่อเรื่อง 1"/>
          <p:cNvSpPr>
            <a:spLocks noGrp="1"/>
          </p:cNvSpPr>
          <p:nvPr>
            <p:ph type="title" hasCustomPrompt="1"/>
          </p:nvPr>
        </p:nvSpPr>
        <p:spPr>
          <a:xfrm>
            <a:off x="831849" y="5080830"/>
            <a:ext cx="10515600" cy="94462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4400" b="1">
                <a:solidFill>
                  <a:srgbClr val="0061AF"/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pPr lvl="0" algn="ctr" fontAlgn="base">
              <a:spcAft>
                <a:spcPct val="0"/>
              </a:spcAft>
            </a:pPr>
            <a:r>
              <a:rPr lang="th-TH" dirty="0"/>
              <a:t>คำอธิบายภาพ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F83A929-5662-4440-9ABE-32A1951E452A}" type="datetime1">
              <a:rPr lang="en-US" smtClean="0"/>
              <a:t>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9030321" y="6356350"/>
            <a:ext cx="2743200" cy="365125"/>
          </a:xfrm>
        </p:spPr>
        <p:txBody>
          <a:bodyPr/>
          <a:lstStyle>
            <a:lvl1pPr>
              <a:defRPr sz="2400"/>
            </a:lvl1pPr>
          </a:lstStyle>
          <a:p>
            <a:fld id="{911D1E24-00A2-4544-8861-F6BFC29008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1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17D398E-C668-8D8B-7F43-9104A031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D239F87-8758-9E6E-8861-F9B9841CB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08B6570-AA2C-804F-5B65-C92F9C58A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72B1996-9790-C68D-5780-3D51404E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61B6C717-1F72-0E87-7B7F-4CAC5AECB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56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C5454DE-D200-BFA9-430D-C8C53AC32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F043BB0-83A2-C9A4-E27C-2FADE0427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84D12C52-006E-2448-F65D-D4778DCC5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8EE2CC9-EE10-CD23-037A-8B07E069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937F53D1-AADC-B2AE-73ED-AA085F27A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2531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12A542D-C23F-637C-7A92-080D90D07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86B6E35-C197-9D45-C6C7-EDB686108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31941C72-BE20-1197-EC82-E3C1041FB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2D090033-DBFC-5098-1795-BDD4A5D48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2A98F35-0C7E-B8B0-D7DB-37954395D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670F0F52-FBD3-E4D9-CFB5-F75E5D70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82080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EADCB97-A04B-1BF1-2F9E-EFED72051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D45798A7-B4EA-5A6D-2702-159E29F8B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1DF2F55-D588-5109-2DED-D7D5611827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6D306C69-0B46-F4EA-A1C6-5FB0056B6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13793481-5ED7-8225-BD0D-86DBC6AC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7386FAC9-B374-2C8F-9BBB-F8CD7D6D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9B2DFF6F-F120-2359-BD02-DDDCDD6A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4A595391-03AA-8855-8236-E2BD9F806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022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23B6D8F-7F8E-0442-9722-C269D756C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57F6DC4E-E48B-5DCC-9BB6-C2AC4F092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14714A5E-BEB2-8983-B42F-AE07E533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468F0ED8-4BE8-2F05-27FB-FE665AF4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496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4DE00DE0-96AC-B08D-C2C0-916AA7EE3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1DB16175-E13E-D963-A89E-08313A2A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67DD32E1-4D39-523D-2F65-1DF0DD52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64926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B9BE9C1-65E9-999C-FB80-69CCB14B1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6B06150-AA04-0C54-D00D-A1B353D8A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5B6BC486-976E-F054-425B-81273D6D8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46216D74-FE60-39CA-F287-D9FB9FEF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B500F88-C3C0-255F-1386-459978D60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96A35870-B750-DF12-F643-07E593379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477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211D13D7-7CA5-B2E9-7AA2-6ABA1BD5B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EEF5C745-7803-2E94-EC76-F2C926B09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397E135D-B8A3-215E-256D-C740D4C01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98171815-15AA-7851-BCDA-E4A142B87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50BC3EE-3C9F-3B8D-3FF6-E9A89C4E7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95D4CB6-146A-BE21-E714-F73805372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6015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CCFF"/>
            </a:gs>
            <a:gs pos="23000">
              <a:srgbClr val="3366FF"/>
            </a:gs>
            <a:gs pos="46000">
              <a:srgbClr val="3333FF"/>
            </a:gs>
            <a:gs pos="80000">
              <a:srgbClr val="00006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177B4497-2F88-DAE6-7CC3-8CCEAF07B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C0086D4-3384-37C9-6EEE-FFF85CD70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A1A604B-752C-2A6E-97FC-A822FA4D1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6A6C1-3F71-4B77-8AAF-679AF9F71EC1}" type="datetimeFigureOut">
              <a:rPr lang="th-TH" smtClean="0"/>
              <a:t>02/02/67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EB092B9-3A23-ADCD-B710-5D1B81BF8E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D58EA88-6949-1E4A-5841-793D69278C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C2414-8D0C-4B45-BFE2-0324A88C4036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286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>
            <a:extLst>
              <a:ext uri="{FF2B5EF4-FFF2-40B4-BE49-F238E27FC236}">
                <a16:creationId xmlns:a16="http://schemas.microsoft.com/office/drawing/2014/main" id="{CD3C3935-5BF5-B90B-0B86-54FBC506201D}"/>
              </a:ext>
            </a:extLst>
          </p:cNvPr>
          <p:cNvSpPr txBox="1">
            <a:spLocks/>
          </p:cNvSpPr>
          <p:nvPr/>
        </p:nvSpPr>
        <p:spPr>
          <a:xfrm>
            <a:off x="794327" y="1524863"/>
            <a:ext cx="10206182" cy="128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sz="6000" dirty="0">
                <a:solidFill>
                  <a:srgbClr val="FFFF00"/>
                </a:solidFill>
              </a:rPr>
              <a:t>บทที่ </a:t>
            </a:r>
            <a:r>
              <a:rPr lang="en-US" sz="6000" dirty="0">
                <a:solidFill>
                  <a:srgbClr val="FFFF00"/>
                </a:solidFill>
              </a:rPr>
              <a:t>4</a:t>
            </a:r>
            <a:r>
              <a:rPr lang="th-TH" sz="6000" dirty="0">
                <a:solidFill>
                  <a:srgbClr val="FFFF00"/>
                </a:solidFill>
              </a:rPr>
              <a:t> </a:t>
            </a:r>
            <a:r>
              <a:rPr lang="th-TH" sz="6000" dirty="0" err="1">
                <a:solidFill>
                  <a:srgbClr val="FFFF00"/>
                </a:solidFill>
              </a:rPr>
              <a:t>โมล</a:t>
            </a:r>
            <a:r>
              <a:rPr lang="th-TH" sz="6000" dirty="0">
                <a:solidFill>
                  <a:srgbClr val="FFFF00"/>
                </a:solidFill>
              </a:rPr>
              <a:t>และสูตรเคมี</a:t>
            </a: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5" name="ชื่อเรื่อง 3">
            <a:extLst>
              <a:ext uri="{FF2B5EF4-FFF2-40B4-BE49-F238E27FC236}">
                <a16:creationId xmlns:a16="http://schemas.microsoft.com/office/drawing/2014/main" id="{1B6504F8-45AA-D0C7-884B-33D484FA605E}"/>
              </a:ext>
            </a:extLst>
          </p:cNvPr>
          <p:cNvSpPr txBox="1">
            <a:spLocks/>
          </p:cNvSpPr>
          <p:nvPr/>
        </p:nvSpPr>
        <p:spPr>
          <a:xfrm>
            <a:off x="7444509" y="3602182"/>
            <a:ext cx="3943927" cy="60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sz="3600" dirty="0">
                <a:solidFill>
                  <a:srgbClr val="FFFF00"/>
                </a:solidFill>
              </a:rPr>
              <a:t>ครูวิเชษฐ์  ละมัย</a:t>
            </a:r>
          </a:p>
        </p:txBody>
      </p:sp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A2D71735-DB8A-13AD-3034-9B6076A120CA}"/>
              </a:ext>
            </a:extLst>
          </p:cNvPr>
          <p:cNvSpPr txBox="1"/>
          <p:nvPr/>
        </p:nvSpPr>
        <p:spPr>
          <a:xfrm>
            <a:off x="299026" y="6026727"/>
            <a:ext cx="8102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>
                <a:solidFill>
                  <a:srgbClr val="FFFF00"/>
                </a:solidFill>
              </a:rPr>
              <a:t>อ้างอิงเนื้อหาจาก สถาบันส่งเสริมการสอนวิทยาศาสตร์และเทคโนโลยี (สสวท.)</a:t>
            </a:r>
          </a:p>
        </p:txBody>
      </p:sp>
    </p:spTree>
    <p:extLst>
      <p:ext uri="{BB962C8B-B14F-4D97-AF65-F5344CB8AC3E}">
        <p14:creationId xmlns:p14="http://schemas.microsoft.com/office/powerpoint/2010/main" val="2936221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th-TH" dirty="0">
                <a:solidFill>
                  <a:srgbClr val="FFFF00"/>
                </a:solidFill>
              </a:rPr>
              <a:t> โมล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การบอกปริมาณสิ่งของในชีวิตประจำวัน อาจบอกเป็นหน่วยมวล เช่น กรัม กิโลกรัม หรือ หน่วยปริมาตร เช่น ลูกบาศก์เซนติเมตร ลิตร นอกจากนี้ถ้าสิ่งของที่เหมือน ๆ กันและสามารถนับจำนวนชิ้นได้อาจบอกเป็นหน่วยโหล เช่น ดินสอ 1 โหล เท่ากับ 12 แท่ง</a:t>
            </a:r>
          </a:p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การบอกปริมาณสารเคมีก็เช่นเดียวกัน อาจบอกเป็นหน่วยมวล หน่วยปริมาตร หรือหน่วย </a:t>
            </a:r>
            <a:r>
              <a:rPr lang="th-TH" spc="-70" dirty="0">
                <a:solidFill>
                  <a:srgbClr val="FFFF00"/>
                </a:solidFill>
              </a:rPr>
              <a:t>แสดงจำนวนอนุภาคของสาร แต่เนื่องจากสารประกอบด้วยอนุภาคที่มีขนาดเล็กและมีจำนวนมาก </a:t>
            </a:r>
            <a:r>
              <a:rPr lang="th-TH" spc="-50" dirty="0">
                <a:solidFill>
                  <a:srgbClr val="FFFF00"/>
                </a:solidFill>
              </a:rPr>
              <a:t>เช่น น้ำตาลทราย 1 เกล็ด (ประมาณ 0.0001 กรัม) มี </a:t>
            </a:r>
            <a:r>
              <a:rPr lang="en-US" spc="-50" dirty="0">
                <a:solidFill>
                  <a:srgbClr val="FFFF00"/>
                </a:solidFill>
              </a:rPr>
              <a:t>C</a:t>
            </a:r>
            <a:r>
              <a:rPr lang="en-US" spc="-50" baseline="-25000" dirty="0">
                <a:solidFill>
                  <a:srgbClr val="FFFF00"/>
                </a:solidFill>
              </a:rPr>
              <a:t>12</a:t>
            </a:r>
            <a:r>
              <a:rPr lang="en-US" spc="-50" dirty="0">
                <a:solidFill>
                  <a:srgbClr val="FFFF00"/>
                </a:solidFill>
              </a:rPr>
              <a:t>H</a:t>
            </a:r>
            <a:r>
              <a:rPr lang="en-US" spc="-50" baseline="-25000" dirty="0">
                <a:solidFill>
                  <a:srgbClr val="FFFF00"/>
                </a:solidFill>
              </a:rPr>
              <a:t>22</a:t>
            </a:r>
            <a:r>
              <a:rPr lang="en-US" spc="-50" dirty="0">
                <a:solidFill>
                  <a:srgbClr val="FFFF00"/>
                </a:solidFill>
              </a:rPr>
              <a:t>O</a:t>
            </a:r>
            <a:r>
              <a:rPr lang="en-US" spc="-50" baseline="-25000" dirty="0">
                <a:solidFill>
                  <a:srgbClr val="FFFF00"/>
                </a:solidFill>
              </a:rPr>
              <a:t>11</a:t>
            </a:r>
            <a:r>
              <a:rPr lang="en-US" spc="-50" dirty="0">
                <a:solidFill>
                  <a:srgbClr val="FFFF00"/>
                </a:solidFill>
              </a:rPr>
              <a:t> 1.0 × 10</a:t>
            </a:r>
            <a:r>
              <a:rPr lang="en-US" spc="-50" baseline="30000" dirty="0">
                <a:solidFill>
                  <a:srgbClr val="FFFF00"/>
                </a:solidFill>
              </a:rPr>
              <a:t>17</a:t>
            </a:r>
            <a:r>
              <a:rPr lang="en-US" spc="-50" dirty="0">
                <a:solidFill>
                  <a:srgbClr val="FFFF00"/>
                </a:solidFill>
              </a:rPr>
              <a:t> </a:t>
            </a:r>
            <a:r>
              <a:rPr lang="th-TH" spc="-50" dirty="0">
                <a:solidFill>
                  <a:srgbClr val="FFFF00"/>
                </a:solidFill>
              </a:rPr>
              <a:t>โมเลกุล น้ำ 1 กรัม </a:t>
            </a:r>
            <a:r>
              <a:rPr lang="th-TH" spc="50" dirty="0">
                <a:solidFill>
                  <a:srgbClr val="FFFF00"/>
                </a:solidFill>
              </a:rPr>
              <a:t>มี </a:t>
            </a:r>
            <a:r>
              <a:rPr lang="en-US" spc="50" dirty="0">
                <a:solidFill>
                  <a:srgbClr val="FFFF00"/>
                </a:solidFill>
              </a:rPr>
              <a:t>H</a:t>
            </a:r>
            <a:r>
              <a:rPr lang="en-US" spc="50" baseline="-25000" dirty="0">
                <a:solidFill>
                  <a:srgbClr val="FFFF00"/>
                </a:solidFill>
              </a:rPr>
              <a:t>2</a:t>
            </a:r>
            <a:r>
              <a:rPr lang="en-US" spc="50" dirty="0">
                <a:solidFill>
                  <a:srgbClr val="FFFF00"/>
                </a:solidFill>
              </a:rPr>
              <a:t>O 3.3 × 10</a:t>
            </a:r>
            <a:r>
              <a:rPr lang="en-US" spc="50" baseline="30000" dirty="0">
                <a:solidFill>
                  <a:srgbClr val="FFFF00"/>
                </a:solidFill>
              </a:rPr>
              <a:t>22</a:t>
            </a:r>
            <a:r>
              <a:rPr lang="en-US" spc="50" dirty="0">
                <a:solidFill>
                  <a:srgbClr val="FFFF00"/>
                </a:solidFill>
              </a:rPr>
              <a:t> </a:t>
            </a:r>
            <a:r>
              <a:rPr lang="th-TH" spc="50" dirty="0">
                <a:solidFill>
                  <a:srgbClr val="FFFF00"/>
                </a:solidFill>
              </a:rPr>
              <a:t>โมเลกุล จะเห็นได้ว่าการบอกปริมาณสารด้วยจำนวนอนุภาคต้องใช้</a:t>
            </a:r>
            <a:r>
              <a:rPr lang="th-TH" spc="20" dirty="0">
                <a:solidFill>
                  <a:srgbClr val="FFFF00"/>
                </a:solidFill>
              </a:rPr>
              <a:t>เลขยกกำลังจำนวนมาก นักเคมีจึงกำหนดหน่วยแสดงจำนวนอนุภาคของสารเป็นหน่วยใหญ่</a:t>
            </a:r>
            <a:r>
              <a:rPr lang="th-TH" dirty="0">
                <a:solidFill>
                  <a:srgbClr val="FFFF00"/>
                </a:solidFill>
              </a:rPr>
              <a:t>ซึ่งสัมพันธ์กับปริมาณสารที่วัดได้ในชีวิตประจำาวัน โดยให้ชื่อว่า</a:t>
            </a:r>
            <a:r>
              <a:rPr lang="th-TH" b="1" dirty="0">
                <a:solidFill>
                  <a:srgbClr val="FFFF00"/>
                </a:solidFill>
              </a:rPr>
              <a:t> โมล </a:t>
            </a:r>
            <a:r>
              <a:rPr lang="th-TH" dirty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mole) 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F1D3FBD7-C32A-187C-6E2C-E9C133AEBC03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3399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th-TH" dirty="0">
                <a:solidFill>
                  <a:srgbClr val="FFFF00"/>
                </a:solidFill>
              </a:rPr>
              <a:t> โมล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หน่วยงาน </a:t>
            </a:r>
            <a:r>
              <a:rPr lang="en-US" dirty="0">
                <a:solidFill>
                  <a:srgbClr val="FFFF00"/>
                </a:solidFill>
              </a:rPr>
              <a:t>International Union of Pure and Applied Chemistry </a:t>
            </a:r>
            <a:r>
              <a:rPr lang="th-TH" dirty="0">
                <a:solidFill>
                  <a:srgbClr val="FFFF00"/>
                </a:solidFill>
              </a:rPr>
              <a:t>หรือ </a:t>
            </a:r>
            <a:r>
              <a:rPr lang="en-US" dirty="0">
                <a:solidFill>
                  <a:srgbClr val="FFFF00"/>
                </a:solidFill>
              </a:rPr>
              <a:t>IUPAC </a:t>
            </a:r>
            <a:r>
              <a:rPr lang="th-TH" dirty="0">
                <a:solidFill>
                  <a:srgbClr val="FFFF00"/>
                </a:solidFill>
              </a:rPr>
              <a:t>ได้กำหนดว่า สาร 1 โมล มีจำนวนอนุภาคเท่ากับ 6.02214076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อนุภาค และเรียก จำนวนอนุภาคนี้ว่า </a:t>
            </a:r>
            <a:r>
              <a:rPr lang="th-TH" b="1" dirty="0">
                <a:solidFill>
                  <a:srgbClr val="FFFF00"/>
                </a:solidFill>
              </a:rPr>
              <a:t>เลขอาโวกาโดร </a:t>
            </a:r>
            <a:r>
              <a:rPr lang="th-TH" dirty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Avogadro’s number) </a:t>
            </a:r>
            <a:r>
              <a:rPr lang="th-TH" dirty="0">
                <a:solidFill>
                  <a:srgbClr val="FFFF00"/>
                </a:solidFill>
              </a:rPr>
              <a:t>หรือ </a:t>
            </a:r>
            <a:r>
              <a:rPr lang="th-TH" b="1" dirty="0">
                <a:solidFill>
                  <a:srgbClr val="FFFF00"/>
                </a:solidFill>
              </a:rPr>
              <a:t>ค่าคงตัวอาโวกาโดร </a:t>
            </a:r>
            <a:r>
              <a:rPr lang="th-TH" dirty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Avogadro’s constant)</a:t>
            </a:r>
          </a:p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เพื่อความสะดวกในการคำนวณในหนังสือเล่มนี้จะใช้ตัวเลข 6.02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 อนุภาค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แทนค่าคงตัวอาโวกาโดร โดยอนุภาคของสารอาจเป็นอะตอม โมเลกุล ไอออน หรืออื่น ๆ ขึ้นอยู่กับประเภทของสาร ดังตัวอย่างในตาราง 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18A20ECB-7F9A-A1A8-26FF-0EB027E88A54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402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sz="3600" dirty="0">
                <a:solidFill>
                  <a:srgbClr val="FFFF00"/>
                </a:solidFill>
              </a:rPr>
              <a:t>จำนวนอนุภาคของสารบางชนิดปริมาณ 1 โมล</a:t>
            </a:r>
            <a:endParaRPr lang="th-TH" sz="3200" dirty="0">
              <a:solidFill>
                <a:srgbClr val="FFFF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0618" y="1610432"/>
            <a:ext cx="7536876" cy="4073987"/>
          </a:xfrm>
          <a:prstGeom prst="rect">
            <a:avLst/>
          </a:prstGeom>
        </p:spPr>
      </p:pic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6F50ABE2-0BBC-7239-1056-30B26DE9D501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7210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B646E5F4-DE88-BD5F-F386-48AD8CEB6AEE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19930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ความสัมพันธ์ระหว่างโมล มวล และปริมาตรของแก๊ส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เนื่องจากแก๊สมีมวลน้อยมากเมื่อเทียบกับปริมาตร ปริมาณสารในสถานะแก๊สส่วนใหญ่จึงนิยม บอกเป็นปริมาตร พร้อมระบุอุณหภูมิและความดัน เพราะปริมาตรของแก๊สเปลี่ยนแปลงตามอุณหภูมิ และความดัน </a:t>
            </a:r>
          </a:p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นักวิทยาศาสตร์กำหนดให้อุณหภูมิ 0 องศาเซลเซียส และความดัน 1 บรรยากาศ เป็น อุณหภูมิและความดันที่ภาวะมาตรฐานของแก๊ส (</a:t>
            </a:r>
            <a:r>
              <a:rPr lang="en-US" dirty="0">
                <a:solidFill>
                  <a:srgbClr val="FFFF00"/>
                </a:solidFill>
              </a:rPr>
              <a:t>standard temperature and pressure </a:t>
            </a:r>
            <a:r>
              <a:rPr lang="th-TH" dirty="0">
                <a:solidFill>
                  <a:srgbClr val="FFFF00"/>
                </a:solidFill>
              </a:rPr>
              <a:t>เรียกย่อว่า </a:t>
            </a:r>
            <a:r>
              <a:rPr lang="en-US" dirty="0">
                <a:solidFill>
                  <a:srgbClr val="FFFF00"/>
                </a:solidFill>
              </a:rPr>
              <a:t>STP)</a:t>
            </a:r>
          </a:p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จากการทดลองหามวลของแก๊สบางชนิด ปริมาตร 1 ลูกบาศก์เดซิเมตรหรือ 1 ลิตร 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ได้ข้อมูลดังตาราง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EEF52DC7-0524-8972-02C7-9A7093333426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15358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sz="3600" dirty="0">
                <a:solidFill>
                  <a:srgbClr val="FFFF00"/>
                </a:solidFill>
              </a:rPr>
              <a:t>มวลของแก๊สบางชนิดปริมาตร 1 ลิตร ที่ </a:t>
            </a:r>
            <a:r>
              <a:rPr lang="en-US" sz="3600" dirty="0">
                <a:solidFill>
                  <a:srgbClr val="FFFF00"/>
                </a:solidFill>
              </a:rPr>
              <a:t>STP</a:t>
            </a:r>
            <a:endParaRPr lang="th-TH" sz="3200" dirty="0">
              <a:solidFill>
                <a:srgbClr val="FFFF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3987" y="1433512"/>
            <a:ext cx="9344025" cy="3990975"/>
          </a:xfrm>
          <a:prstGeom prst="rect">
            <a:avLst/>
          </a:prstGeom>
        </p:spPr>
      </p:pic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2FAADB75-C7CE-B4DB-BDF9-C0E1F24EABE2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1683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8200" y="654280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จากข้อมูลในตาราง  แก๊สฮีเลียมปริมาตร 1 ลิตร 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มีมวล 0.179 กรัม ซึ่งเขียนในรูป แฟกเตอร์เปลี่ยนหน่วยได้เป็น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ดังนั้นแก๊สฮีเลียม 1 โมล ซึ่งมีมวล 4.00 กรัม จะมีปริมาตรที่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เป็นดังนี้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ปริมาตรของ </a:t>
            </a:r>
            <a:r>
              <a:rPr lang="en-US" dirty="0">
                <a:solidFill>
                  <a:srgbClr val="FFFF00"/>
                </a:solidFill>
              </a:rPr>
              <a:t>He 1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ที่ </a:t>
            </a:r>
            <a:r>
              <a:rPr lang="en-US" dirty="0">
                <a:solidFill>
                  <a:srgbClr val="FFFF00"/>
                </a:solidFill>
              </a:rPr>
              <a:t>STP  =  4.00  g He  ×</a:t>
            </a:r>
            <a:r>
              <a:rPr lang="th-TH" dirty="0">
                <a:solidFill>
                  <a:srgbClr val="FFFF00"/>
                </a:solidFill>
              </a:rPr>
              <a:t>              </a:t>
            </a:r>
            <a:r>
              <a:rPr lang="en-US" dirty="0">
                <a:solidFill>
                  <a:srgbClr val="FFFF00"/>
                </a:solidFill>
              </a:rPr>
              <a:t>       =   22.4  L He 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การคำนวณปริมาตรต่อโมลของแก๊สอื่น ๆ 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ในตาราง  ก็พบว่าได้ปริมาตรใกล้เคียงกับ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22.4 ลิตร จึงสรุปได้ว่า แก๊สใด ๆ 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มีปริมาตรต่อโมลเท่ากับ 22.4 ลิตรต่อโมล 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575737" y="2507199"/>
            <a:ext cx="2639275" cy="1182582"/>
            <a:chOff x="4726236" y="2865636"/>
            <a:chExt cx="2823607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4960647" y="2865636"/>
              <a:ext cx="147797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L He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773593" y="3463443"/>
              <a:ext cx="2776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0.179 g He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4726236" y="3427127"/>
              <a:ext cx="156785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4557591" y="991351"/>
            <a:ext cx="2639275" cy="1182582"/>
            <a:chOff x="4726236" y="2865636"/>
            <a:chExt cx="2823607" cy="1182582"/>
          </a:xfrm>
        </p:grpSpPr>
        <p:sp>
          <p:nvSpPr>
            <p:cNvPr id="11" name="TextBox 10"/>
            <p:cNvSpPr txBox="1"/>
            <p:nvPr/>
          </p:nvSpPr>
          <p:spPr>
            <a:xfrm>
              <a:off x="4975248" y="2865636"/>
              <a:ext cx="19100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L He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73593" y="3463443"/>
              <a:ext cx="2776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0.179 g He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4726236" y="3427127"/>
              <a:ext cx="156785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 flipV="1">
            <a:off x="5479103" y="2905648"/>
            <a:ext cx="543989" cy="30025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373518" y="3275114"/>
            <a:ext cx="543989" cy="30025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สี่เหลี่ยมผืนผ้า 16">
            <a:extLst>
              <a:ext uri="{FF2B5EF4-FFF2-40B4-BE49-F238E27FC236}">
                <a16:creationId xmlns:a16="http://schemas.microsoft.com/office/drawing/2014/main" id="{2AF090FB-A3B3-0B8B-F012-302269A14727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23707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5">
            <a:extLst>
              <a:ext uri="{FF2B5EF4-FFF2-40B4-BE49-F238E27FC236}">
                <a16:creationId xmlns:a16="http://schemas.microsoft.com/office/drawing/2014/main" id="{3C77C71D-2764-3DDC-23C7-2EC4F171D872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31312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ความสัมพันธ์ระหว่างโมล มวล และปริมาตรของแก๊ส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8200" y="130179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จากการศึกษาที่ผ่านมาทำให้ทราบว่าสาร 1 โมล มี 6.02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อนุภาค ซึ่งมีมวลเป็นกรัม เท่ากับมวลต่อโมลของสารนั้น และถ้าเป็นแก๊สจะมีปริมาตรเท่ากับ 22.4 ลิตร 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ซึ่งความสัมพันธ์ระหว่างโมล มวล จำนวนอนุภาค และปริมาตรของสารที่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แสดงดังรูป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8017" y="2616055"/>
            <a:ext cx="4201542" cy="387137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053525" y="4144990"/>
            <a:ext cx="329449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b="1" dirty="0">
                <a:solidFill>
                  <a:schemeClr val="bg1"/>
                </a:solidFill>
              </a:rPr>
              <a:t>ความสัมพันธ์ของปริมาณสาร</a:t>
            </a:r>
          </a:p>
          <a:p>
            <a:r>
              <a:rPr lang="th-TH" b="1" dirty="0">
                <a:solidFill>
                  <a:schemeClr val="bg1"/>
                </a:solidFill>
              </a:rPr>
              <a:t>ในหน่วยต่าง ๆ</a:t>
            </a:r>
          </a:p>
        </p:txBody>
      </p:sp>
    </p:spTree>
    <p:extLst>
      <p:ext uri="{BB962C8B-B14F-4D97-AF65-F5344CB8AC3E}">
        <p14:creationId xmlns:p14="http://schemas.microsoft.com/office/powerpoint/2010/main" val="3536055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796338" y="698669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แก๊สไนโตรเจนไดออกไซด์ (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th-TH" dirty="0">
                <a:solidFill>
                  <a:srgbClr val="FFFF00"/>
                </a:solidFill>
              </a:rPr>
              <a:t>จำนวน 1.51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 โมเลกุล มีมวลและปริมาตรที่ </a:t>
            </a:r>
            <a:r>
              <a:rPr lang="en-US" dirty="0">
                <a:solidFill>
                  <a:srgbClr val="FFFF00"/>
                </a:solidFill>
              </a:rPr>
              <a:t>STP</a:t>
            </a:r>
            <a:r>
              <a:rPr lang="th-TH" dirty="0">
                <a:solidFill>
                  <a:srgbClr val="FFFF00"/>
                </a:solidFill>
              </a:rPr>
              <a:t> เท่าใด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แนวคิด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	โจทย์กำหนดจำนวนโมเลกุลของแก๊สไนโตรเจนไดออกไซด์ หามวลโดยเปลี่ยนจำนวนโมเลกุลเป็นโมล แล้วเปลี่ยนโมลให้เป็นมวล และหาปริมาตรโดยเปลี่ยนจำนวนโมเลกุลเป็นโมล แล้วเปลี่ยนโมลเป็นปริมาตร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7944" y="4019976"/>
            <a:ext cx="6546417" cy="1443662"/>
          </a:xfrm>
          <a:prstGeom prst="rect">
            <a:avLst/>
          </a:prstGeom>
        </p:spPr>
      </p:pic>
      <p:sp>
        <p:nvSpPr>
          <p:cNvPr id="8" name="สี่เหลี่ยมผืนผ้า 7">
            <a:extLst>
              <a:ext uri="{FF2B5EF4-FFF2-40B4-BE49-F238E27FC236}">
                <a16:creationId xmlns:a16="http://schemas.microsoft.com/office/drawing/2014/main" id="{DF53CEEE-DFAE-5E4E-C308-F8D711A07F5C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99855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8199" y="744271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การคำนวณมวลของแก๊สไนโตรเจนไดออกไซด์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ขั้นที่ 1 เปลี่ยนจำนวนโมเลกุลเป็นจำนวนโมล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สาร 1 โมล มีจำนวน 6.02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โมเลกุล ดังนั้น แก๊สไนโตรเจนไดออกไซด์ 1 โมล มีจำนวน 6.02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โมเลกุล จึงเขียนแฟกเตอร์เปลี่ยนหน่วยที่จะนำไปใช้ในการคำนวณได้เป็น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257306" y="4026371"/>
            <a:ext cx="4931082" cy="1182582"/>
            <a:chOff x="4726235" y="2865636"/>
            <a:chExt cx="4254324" cy="1182582"/>
          </a:xfrm>
        </p:grpSpPr>
        <p:sp>
          <p:nvSpPr>
            <p:cNvPr id="11" name="TextBox 10"/>
            <p:cNvSpPr txBox="1"/>
            <p:nvPr/>
          </p:nvSpPr>
          <p:spPr>
            <a:xfrm>
              <a:off x="5500732" y="2865636"/>
              <a:ext cx="34798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26235" y="3463443"/>
              <a:ext cx="37693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6.02 × </a:t>
              </a:r>
              <a:r>
                <a:rPr lang="th-TH" sz="3200" dirty="0">
                  <a:solidFill>
                    <a:srgbClr val="FFFF00"/>
                  </a:solidFill>
                </a:rPr>
                <a:t>10</a:t>
              </a:r>
              <a:r>
                <a:rPr lang="th-TH" sz="3200" baseline="30000" dirty="0">
                  <a:solidFill>
                    <a:srgbClr val="FFFF00"/>
                  </a:solidFill>
                </a:rPr>
                <a:t>23</a:t>
              </a:r>
              <a:r>
                <a:rPr lang="en-US" sz="3200" dirty="0">
                  <a:solidFill>
                    <a:srgbClr val="FFFF00"/>
                  </a:solidFill>
                </a:rPr>
                <a:t> molecule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4726236" y="3427127"/>
              <a:ext cx="3463809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7EE35084-6062-6A17-E19F-CD7A81D60C86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502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9D4078AC-D418-5731-FBA3-505853BC4DA4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ชื่อเรื่อง 3">
            <a:extLst>
              <a:ext uri="{FF2B5EF4-FFF2-40B4-BE49-F238E27FC236}">
                <a16:creationId xmlns:a16="http://schemas.microsoft.com/office/drawing/2014/main" id="{51593E4D-0A13-A104-6781-16649A793D8E}"/>
              </a:ext>
            </a:extLst>
          </p:cNvPr>
          <p:cNvSpPr txBox="1">
            <a:spLocks/>
          </p:cNvSpPr>
          <p:nvPr/>
        </p:nvSpPr>
        <p:spPr>
          <a:xfrm>
            <a:off x="634529" y="645974"/>
            <a:ext cx="4958403" cy="1285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>
                <a:solidFill>
                  <a:srgbClr val="0061AF"/>
                </a:solidFill>
                <a:latin typeface="TH Sarabun New" panose="020B0500040200020003" pitchFamily="34" charset="-34"/>
                <a:ea typeface="+mj-ea"/>
                <a:cs typeface="TH Sarabun New" panose="020B0500040200020003" pitchFamily="34" charset="-34"/>
              </a:defRPr>
            </a:lvl1pPr>
          </a:lstStyle>
          <a:p>
            <a:r>
              <a:rPr lang="th-TH" sz="4800" dirty="0">
                <a:solidFill>
                  <a:srgbClr val="FFFF00"/>
                </a:solidFill>
              </a:rPr>
              <a:t>บทที่ </a:t>
            </a:r>
            <a:r>
              <a:rPr lang="en-US" sz="4800" dirty="0">
                <a:solidFill>
                  <a:srgbClr val="FFFF00"/>
                </a:solidFill>
              </a:rPr>
              <a:t>4</a:t>
            </a:r>
            <a:r>
              <a:rPr lang="th-TH" sz="4800" dirty="0">
                <a:solidFill>
                  <a:srgbClr val="FFFF00"/>
                </a:solidFill>
              </a:rPr>
              <a:t> </a:t>
            </a:r>
            <a:r>
              <a:rPr lang="th-TH" sz="4800" dirty="0" err="1">
                <a:solidFill>
                  <a:srgbClr val="FFFF00"/>
                </a:solidFill>
              </a:rPr>
              <a:t>โมล</a:t>
            </a:r>
            <a:r>
              <a:rPr lang="th-TH" sz="4800" dirty="0">
                <a:solidFill>
                  <a:srgbClr val="FFFF00"/>
                </a:solidFill>
              </a:rPr>
              <a:t>และสูตรเคมี</a:t>
            </a:r>
            <a:endParaRPr lang="th-TH" sz="3600" dirty="0">
              <a:solidFill>
                <a:srgbClr val="FFFF00"/>
              </a:solidFill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D5A7E725-0321-796F-9DCE-C44AC9BD6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208" y="1777601"/>
            <a:ext cx="6270285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.1 มวลอะตอม </a:t>
            </a:r>
            <a:endParaRPr lang="th-TH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4857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8199" y="734179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คำนวณจำนวนโมลของ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ได้ดังนี้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จำนวนโมลของ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=  1.51 × </a:t>
            </a:r>
            <a:r>
              <a:rPr lang="th-TH" dirty="0">
                <a:solidFill>
                  <a:srgbClr val="FFFF00"/>
                </a:solidFill>
              </a:rPr>
              <a:t>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en-US" dirty="0">
                <a:solidFill>
                  <a:srgbClr val="FFFF00"/>
                </a:solidFill>
              </a:rPr>
              <a:t> molecule NO</a:t>
            </a:r>
            <a:r>
              <a:rPr lang="en-US" baseline="-25000" dirty="0">
                <a:solidFill>
                  <a:srgbClr val="FFFF00"/>
                </a:solidFill>
              </a:rPr>
              <a:t>2  </a:t>
            </a:r>
            <a:r>
              <a:rPr lang="en-US" dirty="0">
                <a:solidFill>
                  <a:srgbClr val="FFFF00"/>
                </a:solidFill>
              </a:rPr>
              <a:t>×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 		      =  0.251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 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ขั้นที่ 2  เปลี่ยนโมลเป็นมวล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สาร 1 โมล มีมวลเป็นกรัมเท่ากับมวลโมเลกุล ดังนั้น แก๊สไนโตรเจนไดออกไซด์ 1 โมล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มีมวล 46.01 กรัม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จึงเขียนแฟกเตอร์เปลี่ยนหน่วยที่จะนำไปใช้ในการคำนวณได้เป็น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7224942" y="1001180"/>
            <a:ext cx="4819528" cy="1675025"/>
            <a:chOff x="4726235" y="2865636"/>
            <a:chExt cx="4254324" cy="1675025"/>
          </a:xfrm>
        </p:grpSpPr>
        <p:sp>
          <p:nvSpPr>
            <p:cNvPr id="11" name="TextBox 10"/>
            <p:cNvSpPr txBox="1"/>
            <p:nvPr/>
          </p:nvSpPr>
          <p:spPr>
            <a:xfrm>
              <a:off x="5500732" y="2865636"/>
              <a:ext cx="34798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26235" y="3463443"/>
              <a:ext cx="376937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6.02 × </a:t>
              </a:r>
              <a:r>
                <a:rPr lang="th-TH" sz="3200" dirty="0">
                  <a:solidFill>
                    <a:srgbClr val="FFFF00"/>
                  </a:solidFill>
                </a:rPr>
                <a:t>10</a:t>
              </a:r>
              <a:r>
                <a:rPr lang="th-TH" sz="3200" baseline="30000" dirty="0">
                  <a:solidFill>
                    <a:srgbClr val="FFFF00"/>
                  </a:solidFill>
                </a:rPr>
                <a:t>23</a:t>
              </a:r>
              <a:r>
                <a:rPr lang="en-US" sz="3200" dirty="0">
                  <a:solidFill>
                    <a:srgbClr val="FFFF00"/>
                  </a:solidFill>
                </a:rPr>
                <a:t> molecule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4726236" y="3427127"/>
              <a:ext cx="3463809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 flipV="1">
            <a:off x="4989050" y="1389310"/>
            <a:ext cx="1879918" cy="2495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8635246" y="1775537"/>
            <a:ext cx="1879918" cy="2495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7867617" y="3731564"/>
            <a:ext cx="3523302" cy="1182582"/>
            <a:chOff x="4822998" y="2865636"/>
            <a:chExt cx="2776250" cy="1182582"/>
          </a:xfrm>
        </p:grpSpPr>
        <p:sp>
          <p:nvSpPr>
            <p:cNvPr id="18" name="TextBox 17"/>
            <p:cNvSpPr txBox="1"/>
            <p:nvPr/>
          </p:nvSpPr>
          <p:spPr>
            <a:xfrm>
              <a:off x="4858437" y="2865636"/>
              <a:ext cx="18415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46.01 g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22998" y="3463443"/>
              <a:ext cx="2776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4894219" y="3427127"/>
              <a:ext cx="156785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A2E7AD32-A4E2-25E0-5F97-DF1D47843A39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7238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982769" y="778567"/>
            <a:ext cx="10515602" cy="4551349"/>
          </a:xfrm>
          <a:solidFill>
            <a:srgbClr val="333399"/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คำนวณมวลของ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ได้ดังนี้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มวลของ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 =   0.251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 NO</a:t>
            </a:r>
            <a:r>
              <a:rPr lang="en-US" baseline="-25000" dirty="0">
                <a:solidFill>
                  <a:srgbClr val="FFFF00"/>
                </a:solidFill>
              </a:rPr>
              <a:t>2  </a:t>
            </a:r>
            <a:r>
              <a:rPr lang="en-US" dirty="0">
                <a:solidFill>
                  <a:srgbClr val="FFFF00"/>
                </a:solidFill>
              </a:rPr>
              <a:t>×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          =   11.5 g 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ดังนั้น แก๊สไนโตรเจนไดออกไซด์ 1.51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โมเลกุล มีมวล 11.5 กรัม 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5444478" y="1041988"/>
            <a:ext cx="3450947" cy="1182582"/>
            <a:chOff x="4822998" y="2865636"/>
            <a:chExt cx="2776250" cy="1182582"/>
          </a:xfrm>
          <a:solidFill>
            <a:srgbClr val="333399"/>
          </a:solidFill>
        </p:grpSpPr>
        <p:sp>
          <p:nvSpPr>
            <p:cNvPr id="21" name="TextBox 20"/>
            <p:cNvSpPr txBox="1"/>
            <p:nvPr/>
          </p:nvSpPr>
          <p:spPr>
            <a:xfrm>
              <a:off x="4858437" y="2865636"/>
              <a:ext cx="1841593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46.01 g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22998" y="3463443"/>
              <a:ext cx="2776250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894219" y="3427127"/>
              <a:ext cx="1567855" cy="0"/>
            </a:xfrm>
            <a:prstGeom prst="line">
              <a:avLst/>
            </a:prstGeom>
            <a:grpFill/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/>
          <p:cNvCxnSpPr/>
          <p:nvPr/>
        </p:nvCxnSpPr>
        <p:spPr>
          <a:xfrm flipV="1">
            <a:off x="3887062" y="1479879"/>
            <a:ext cx="1242259" cy="23922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5619440" y="1788897"/>
            <a:ext cx="1242259" cy="23922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DC0B879F-5E4A-7059-661A-DBDDC4A15741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458512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769705" y="680913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การคำนวณอาจทำได้โดยนำขั้นที่ 1 และ 2 มารวมเป็นขั้นตอนเดียว ได้ดังนี้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มวลของ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= 1.51 × 10</a:t>
            </a:r>
            <a:r>
              <a:rPr lang="en-US" baseline="30000" dirty="0">
                <a:solidFill>
                  <a:srgbClr val="FFFF00"/>
                </a:solidFill>
              </a:rPr>
              <a:t>23</a:t>
            </a:r>
            <a:r>
              <a:rPr lang="en-US" dirty="0">
                <a:solidFill>
                  <a:srgbClr val="FFFF00"/>
                </a:solidFill>
              </a:rPr>
              <a:t> molecule 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×                                          x   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= 11.5  g 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ดังนั้น แก๊สไนโตรเจนไดออกไซด์ 1.51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โมเลกุล มีมวล 11.5 กรัม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4790483" y="1483324"/>
            <a:ext cx="3976591" cy="1675025"/>
            <a:chOff x="4726235" y="2865636"/>
            <a:chExt cx="4254324" cy="1675025"/>
          </a:xfrm>
        </p:grpSpPr>
        <p:sp>
          <p:nvSpPr>
            <p:cNvPr id="25" name="TextBox 24"/>
            <p:cNvSpPr txBox="1"/>
            <p:nvPr/>
          </p:nvSpPr>
          <p:spPr>
            <a:xfrm>
              <a:off x="5500732" y="2865636"/>
              <a:ext cx="34798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726235" y="3463443"/>
              <a:ext cx="376937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6.02 × </a:t>
              </a:r>
              <a:r>
                <a:rPr lang="th-TH" sz="3200" dirty="0">
                  <a:solidFill>
                    <a:srgbClr val="FFFF00"/>
                  </a:solidFill>
                </a:rPr>
                <a:t>10</a:t>
              </a:r>
              <a:r>
                <a:rPr lang="th-TH" sz="3200" baseline="30000" dirty="0">
                  <a:solidFill>
                    <a:srgbClr val="FFFF00"/>
                  </a:solidFill>
                </a:rPr>
                <a:t>23</a:t>
              </a:r>
              <a:r>
                <a:rPr lang="en-US" sz="3200" dirty="0">
                  <a:solidFill>
                    <a:srgbClr val="FFFF00"/>
                  </a:solidFill>
                </a:rPr>
                <a:t> molecule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4726236" y="3427127"/>
              <a:ext cx="346380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8509687" y="1489840"/>
            <a:ext cx="2595009" cy="1182582"/>
            <a:chOff x="4822998" y="2865636"/>
            <a:chExt cx="2776250" cy="1182582"/>
          </a:xfrm>
        </p:grpSpPr>
        <p:sp>
          <p:nvSpPr>
            <p:cNvPr id="29" name="TextBox 28"/>
            <p:cNvSpPr txBox="1"/>
            <p:nvPr/>
          </p:nvSpPr>
          <p:spPr>
            <a:xfrm>
              <a:off x="4858437" y="2865636"/>
              <a:ext cx="26281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46.01 g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822998" y="3463443"/>
              <a:ext cx="2776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4894219" y="3427127"/>
              <a:ext cx="156785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 flipV="1">
            <a:off x="2437220" y="1962882"/>
            <a:ext cx="1879918" cy="2495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6200787" y="2255269"/>
            <a:ext cx="1879918" cy="2495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5830354" y="1630857"/>
            <a:ext cx="1242259" cy="2392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787130" y="2212411"/>
            <a:ext cx="1242259" cy="2392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D76245DE-DDC1-9D47-D1C3-FFD5A7ADE7CD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8384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8199" y="796322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การคำนวณปริมาตรของแก๊สไนโตรเจนไดออกไซด์ที่ </a:t>
            </a:r>
            <a:r>
              <a:rPr lang="en-US" b="1" dirty="0">
                <a:solidFill>
                  <a:srgbClr val="FFFF00"/>
                </a:solidFill>
              </a:rPr>
              <a:t>STP</a:t>
            </a:r>
            <a:endParaRPr lang="th-TH" b="1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เนื่องจากทราบโมลของแก๊สไนโตรเจนไดออกไซด์แล้ว จึงเปลี่ยนโมลให้เป็นปริมาตรที่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โดยใช้ความสัมพันธ์คือแก๊ส 1 โมล มีปริมาตร 22.4 ลิตรที่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ดังนั้น แก๊สไนโตรเจนไดออกไซด์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1 โมล มีปริมาตร 22.4 ลิตรที่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จึงเขียนแฟกเตอร์เปลี่ยนหน่วยที่จะนำไปใช้ในการคำนวณได้เป็น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คำนวณปริมาตรของ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r>
              <a:rPr lang="th-TH" dirty="0">
                <a:solidFill>
                  <a:srgbClr val="FFFF00"/>
                </a:solidFill>
              </a:rPr>
              <a:t>ได้ดังนี้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ปริมาตรของ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ที่ </a:t>
            </a:r>
            <a:r>
              <a:rPr lang="en-US" dirty="0">
                <a:solidFill>
                  <a:srgbClr val="FFFF00"/>
                </a:solidFill>
              </a:rPr>
              <a:t>STP =   0.251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r>
              <a:rPr lang="en-US" dirty="0">
                <a:solidFill>
                  <a:srgbClr val="FFFF00"/>
                </a:solidFill>
              </a:rPr>
              <a:t> 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×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  =   5.62 L 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ดังนั้น แก๊สไนโตรเจนไดออกไซด์ 1.51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โมเลกุล มีปริมาตร 5.62 ลิตรที่ </a:t>
            </a:r>
            <a:r>
              <a:rPr lang="en-US" dirty="0">
                <a:solidFill>
                  <a:srgbClr val="FFFF00"/>
                </a:solidFill>
              </a:rPr>
              <a:t>STP </a:t>
            </a:r>
            <a:endParaRPr lang="th-TH" dirty="0">
              <a:solidFill>
                <a:srgbClr val="FFFF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656361" y="2248642"/>
            <a:ext cx="2065337" cy="1182581"/>
            <a:chOff x="6490465" y="3791089"/>
            <a:chExt cx="2065337" cy="1182581"/>
          </a:xfrm>
        </p:grpSpPr>
        <p:sp>
          <p:nvSpPr>
            <p:cNvPr id="7" name="TextBox 6"/>
            <p:cNvSpPr txBox="1"/>
            <p:nvPr/>
          </p:nvSpPr>
          <p:spPr>
            <a:xfrm>
              <a:off x="6490465" y="3791089"/>
              <a:ext cx="20653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22.4 L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494285" y="4388895"/>
              <a:ext cx="19816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6523912" y="4352579"/>
              <a:ext cx="1465501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6553258" y="3354739"/>
            <a:ext cx="2391938" cy="1182582"/>
            <a:chOff x="6490465" y="3791088"/>
            <a:chExt cx="2391938" cy="1182582"/>
          </a:xfrm>
        </p:grpSpPr>
        <p:sp>
          <p:nvSpPr>
            <p:cNvPr id="11" name="TextBox 10"/>
            <p:cNvSpPr txBox="1"/>
            <p:nvPr/>
          </p:nvSpPr>
          <p:spPr>
            <a:xfrm>
              <a:off x="6490465" y="3791088"/>
              <a:ext cx="23919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22.4 L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94284" y="4388895"/>
              <a:ext cx="20992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6523912" y="4352579"/>
              <a:ext cx="1465501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/>
          <p:cNvCxnSpPr/>
          <p:nvPr/>
        </p:nvCxnSpPr>
        <p:spPr>
          <a:xfrm flipV="1">
            <a:off x="6823908" y="4109679"/>
            <a:ext cx="1228298" cy="27050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867702" y="3722180"/>
            <a:ext cx="1228298" cy="27050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สี่เหลี่ยมผืนผ้า 16">
            <a:extLst>
              <a:ext uri="{FF2B5EF4-FFF2-40B4-BE49-F238E27FC236}">
                <a16:creationId xmlns:a16="http://schemas.microsoft.com/office/drawing/2014/main" id="{601DB828-CDE7-60ED-D9E0-D20B49362DEF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4018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725317" y="645402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การคำนวณอาจรวมเป็นขั้นตอนเดียวเหมือนกับการคำนวณมวลได้ดังนี้ ปริมาตรของ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ที่ </a:t>
            </a:r>
            <a:r>
              <a:rPr lang="en-US" dirty="0">
                <a:solidFill>
                  <a:srgbClr val="FFFF00"/>
                </a:solidFill>
              </a:rPr>
              <a:t>STP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ปริมาตรของ </a:t>
            </a:r>
            <a:r>
              <a:rPr lang="en-US" dirty="0">
                <a:solidFill>
                  <a:srgbClr val="FFFF00"/>
                </a:solidFill>
              </a:rPr>
              <a:t>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ที่ </a:t>
            </a:r>
            <a:r>
              <a:rPr lang="en-US" dirty="0">
                <a:solidFill>
                  <a:srgbClr val="FFFF00"/>
                </a:solidFill>
              </a:rPr>
              <a:t>STP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 = 1.51 × 10</a:t>
            </a:r>
            <a:r>
              <a:rPr lang="en-US" baseline="30000" dirty="0">
                <a:solidFill>
                  <a:srgbClr val="FFFF00"/>
                </a:solidFill>
              </a:rPr>
              <a:t>23</a:t>
            </a:r>
            <a:r>
              <a:rPr lang="en-US" dirty="0">
                <a:solidFill>
                  <a:srgbClr val="FFFF00"/>
                </a:solidFill>
              </a:rPr>
              <a:t> molecule 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×                                         ×</a:t>
            </a:r>
          </a:p>
          <a:p>
            <a:pPr marL="5715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= 5.62 L NO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 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ดังนั้น แก๊สไนโตรเจนไดออกไซด์ 1.51 × 10</a:t>
            </a:r>
            <a:r>
              <a:rPr lang="th-TH" baseline="30000" dirty="0">
                <a:solidFill>
                  <a:srgbClr val="FFFF00"/>
                </a:solidFill>
              </a:rPr>
              <a:t>23</a:t>
            </a:r>
            <a:r>
              <a:rPr lang="th-TH" dirty="0">
                <a:solidFill>
                  <a:srgbClr val="FFFF00"/>
                </a:solidFill>
              </a:rPr>
              <a:t> โมเลกุล มีปริมาตร 5.62 ลิตร ที่ </a:t>
            </a:r>
            <a:r>
              <a:rPr lang="en-US" dirty="0">
                <a:solidFill>
                  <a:srgbClr val="FFFF00"/>
                </a:solidFill>
              </a:rPr>
              <a:t>STP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 </a:t>
            </a:r>
            <a:endParaRPr lang="th-TH" dirty="0">
              <a:solidFill>
                <a:srgbClr val="FFFF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628158" y="1507238"/>
            <a:ext cx="4329878" cy="1205990"/>
            <a:chOff x="4470297" y="2865636"/>
            <a:chExt cx="4632285" cy="1205990"/>
          </a:xfrm>
        </p:grpSpPr>
        <p:sp>
          <p:nvSpPr>
            <p:cNvPr id="15" name="TextBox 14"/>
            <p:cNvSpPr txBox="1"/>
            <p:nvPr/>
          </p:nvSpPr>
          <p:spPr>
            <a:xfrm>
              <a:off x="5500732" y="2865636"/>
              <a:ext cx="347982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470297" y="3486851"/>
              <a:ext cx="46322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6.02 × </a:t>
              </a:r>
              <a:r>
                <a:rPr lang="th-TH" sz="3200" dirty="0">
                  <a:solidFill>
                    <a:srgbClr val="FFFF00"/>
                  </a:solidFill>
                </a:rPr>
                <a:t>10</a:t>
              </a:r>
              <a:r>
                <a:rPr lang="th-TH" sz="3200" baseline="30000" dirty="0">
                  <a:solidFill>
                    <a:srgbClr val="FFFF00"/>
                  </a:solidFill>
                </a:rPr>
                <a:t>23</a:t>
              </a:r>
              <a:r>
                <a:rPr lang="en-US" sz="3200" dirty="0">
                  <a:solidFill>
                    <a:srgbClr val="FFFF00"/>
                  </a:solidFill>
                </a:rPr>
                <a:t> molecule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4726236" y="3427127"/>
              <a:ext cx="3463809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8582187" y="1477438"/>
            <a:ext cx="2506022" cy="1182582"/>
            <a:chOff x="6490465" y="3791088"/>
            <a:chExt cx="2506022" cy="1182582"/>
          </a:xfrm>
        </p:grpSpPr>
        <p:sp>
          <p:nvSpPr>
            <p:cNvPr id="19" name="TextBox 18"/>
            <p:cNvSpPr txBox="1"/>
            <p:nvPr/>
          </p:nvSpPr>
          <p:spPr>
            <a:xfrm>
              <a:off x="6490465" y="3791088"/>
              <a:ext cx="24172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22.4 L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94284" y="4388895"/>
              <a:ext cx="250220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 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6523912" y="4352579"/>
              <a:ext cx="1465501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1"/>
          <p:cNvCxnSpPr/>
          <p:nvPr/>
        </p:nvCxnSpPr>
        <p:spPr>
          <a:xfrm flipV="1">
            <a:off x="2605108" y="1916058"/>
            <a:ext cx="1879918" cy="2495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257297" y="2260712"/>
            <a:ext cx="1879918" cy="2495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881807" y="1649923"/>
            <a:ext cx="1242259" cy="2392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8838876" y="2245261"/>
            <a:ext cx="1242259" cy="2392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สี่เหลี่ยมผืนผ้า 6">
            <a:extLst>
              <a:ext uri="{FF2B5EF4-FFF2-40B4-BE49-F238E27FC236}">
                <a16:creationId xmlns:a16="http://schemas.microsoft.com/office/drawing/2014/main" id="{BBE43BEB-5E8D-9677-2C79-F94CCD2BAA81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147199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3 </a:t>
            </a:r>
            <a:r>
              <a:rPr lang="th-TH" dirty="0">
                <a:solidFill>
                  <a:srgbClr val="FFFF00"/>
                </a:solidFill>
              </a:rPr>
              <a:t>สูตรเคมี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สูตรเคมีเป็นสัญลักษณ์ที่เขียนแทนธาตุและสารประกอบ โดยแสดงชนิดและอัตราส่วน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ของธาตุที่เป็นองค์ประกอบ  ดังนั้นสารประกอบหนึ่ง ๆ จะมีอัตราส่วนโดยโมลของอะตอมธาตุคงที่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273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3.1 </a:t>
            </a:r>
            <a:r>
              <a:rPr lang="th-TH" dirty="0">
                <a:solidFill>
                  <a:srgbClr val="FFFF00"/>
                </a:solidFill>
              </a:rPr>
              <a:t>กฎสัดส่วนคงที่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จากที่ได้ศึกษามาแล้วว่ามวลของสารสัมพันธ์กับจำนวนโมลของสาร ดังนั้น การพิจารณาอัตราส่วนโดยมวลของธาตุที่รวมตัวกันเกิดเป็นสารประกอบหนึ่ง ๆ สามารถนำไปสู่การคำนวณหาอัตราส่วนโดยโมลของอะตอมธาตุได้ เช่น เมื่อพิจารณาข้อมูลการนำทองแดงมาเผาร่วมกับกำมะถัน ดังตาราง จะสามารถคำนวณหาอัตราส่วนโดยโมลของทองแดงกับกำมะถันในสารประกอบ     คอปเปอร์(</a:t>
            </a:r>
            <a:r>
              <a:rPr lang="en-US" dirty="0">
                <a:solidFill>
                  <a:srgbClr val="FFFF00"/>
                </a:solidFill>
              </a:rPr>
              <a:t>II)</a:t>
            </a:r>
            <a:r>
              <a:rPr lang="th-TH" dirty="0">
                <a:solidFill>
                  <a:srgbClr val="FFFF00"/>
                </a:solidFill>
              </a:rPr>
              <a:t>ซัลไฟด์ได้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9EB5EE72-4B5C-5A03-A60F-8CD420561096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84246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sz="3600" dirty="0">
                <a:solidFill>
                  <a:srgbClr val="FFFF00"/>
                </a:solidFill>
              </a:rPr>
              <a:t>ปริมาณของทองแดงต่อกำมะถันที่ทำปฏิกิริยาพอดีกัน</a:t>
            </a:r>
            <a:endParaRPr lang="th-TH" sz="3200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9490" y="1704608"/>
            <a:ext cx="8821264" cy="3624773"/>
          </a:xfrm>
          <a:prstGeom prst="rect">
            <a:avLst/>
          </a:prstGeom>
        </p:spPr>
      </p:pic>
      <p:sp>
        <p:nvSpPr>
          <p:cNvPr id="5" name="สี่เหลี่ยมผืนผ้า 4">
            <a:extLst>
              <a:ext uri="{FF2B5EF4-FFF2-40B4-BE49-F238E27FC236}">
                <a16:creationId xmlns:a16="http://schemas.microsoft.com/office/drawing/2014/main" id="{09FC0100-30A2-D68E-20A3-B520DC70490A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386532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ชวนคิด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5"/>
            <a:ext cx="10515602" cy="2456222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0" indent="-514350">
              <a:buFont typeface="+mj-lt"/>
              <a:buAutoNum type="arabicPeriod"/>
            </a:pPr>
            <a:r>
              <a:rPr lang="th-TH" dirty="0">
                <a:solidFill>
                  <a:srgbClr val="FFFF00"/>
                </a:solidFill>
              </a:rPr>
              <a:t>ในการทดลองแต่ละครั้ง อัตราส่วนระหว่างมวลของทองแดงต่อมวลของกำมะถันมีค่าเท่าใด และมีค่าเฉลี่ยเท่าใด</a:t>
            </a:r>
          </a:p>
          <a:p>
            <a:pPr marL="571500" indent="-514350">
              <a:buFont typeface="+mj-lt"/>
              <a:buAutoNum type="arabicPeriod"/>
            </a:pPr>
            <a:r>
              <a:rPr lang="th-TH" dirty="0">
                <a:solidFill>
                  <a:srgbClr val="FFFF00"/>
                </a:solidFill>
              </a:rPr>
              <a:t>อัตราส่วนโดยโมลของทองแดงต่อกำมะถันที่ทำาปฏิกิริยาพอดีกัน เป็นสารประกอบ        คอปเปอร์(</a:t>
            </a:r>
            <a:r>
              <a:rPr lang="en-US" dirty="0">
                <a:solidFill>
                  <a:srgbClr val="FFFF00"/>
                </a:solidFill>
              </a:rPr>
              <a:t>II)</a:t>
            </a:r>
            <a:r>
              <a:rPr lang="th-TH" dirty="0">
                <a:solidFill>
                  <a:srgbClr val="FFFF00"/>
                </a:solidFill>
              </a:rPr>
              <a:t>ซัลไฟด์ มีค่าเฉลี่ยเท่าใด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932566FE-DC1B-4E46-D671-41118080BA8C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675524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5">
            <a:extLst>
              <a:ext uri="{FF2B5EF4-FFF2-40B4-BE49-F238E27FC236}">
                <a16:creationId xmlns:a16="http://schemas.microsoft.com/office/drawing/2014/main" id="{A51DF722-DD94-C059-2542-29471D5408CC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ชวนคิด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5"/>
            <a:ext cx="10515602" cy="2456222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0" indent="-514350">
              <a:buFont typeface="+mj-lt"/>
              <a:buAutoNum type="arabicPeriod"/>
            </a:pPr>
            <a:r>
              <a:rPr lang="th-TH" dirty="0">
                <a:solidFill>
                  <a:srgbClr val="FFFF00"/>
                </a:solidFill>
              </a:rPr>
              <a:t>ในการทดลองแต่ละครั้ง อัตราส่วนระหว่างมวลของทองแดงต่อมวลของกำมะถันมีค่าเท่าใด และมีค่าเฉลี่ยเท่าใด</a:t>
            </a:r>
          </a:p>
          <a:p>
            <a:pPr marL="571500" indent="-514350">
              <a:buFont typeface="+mj-lt"/>
              <a:buAutoNum type="arabicPeriod"/>
            </a:pPr>
            <a:endParaRPr lang="th-TH" dirty="0">
              <a:solidFill>
                <a:srgbClr val="FFFF00"/>
              </a:solidFill>
            </a:endParaRPr>
          </a:p>
          <a:p>
            <a:pPr marL="571500" indent="-514350">
              <a:buFont typeface="+mj-lt"/>
              <a:buAutoNum type="arabicPeriod"/>
            </a:pPr>
            <a:endParaRPr lang="th-TH" dirty="0">
              <a:solidFill>
                <a:srgbClr val="FFFF00"/>
              </a:solidFill>
            </a:endParaRPr>
          </a:p>
          <a:p>
            <a:pPr marL="571500" indent="-514350">
              <a:buFont typeface="+mj-lt"/>
              <a:buAutoNum type="arabicPeriod"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อัตราส่วนระหว่างมวลของทองแดงต่อมวลของกำมะถันมีค่าเฉลี่ย 2.0 : 1.0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9131" y="2105600"/>
            <a:ext cx="7796216" cy="374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883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.1 มวลอะตอม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09588" indent="-452438"/>
            <a:r>
              <a:rPr lang="th-TH" b="1" dirty="0">
                <a:solidFill>
                  <a:srgbClr val="FFFF00"/>
                </a:solidFill>
              </a:rPr>
              <a:t>มวลอะตอม </a:t>
            </a:r>
            <a:r>
              <a:rPr lang="th-TH" dirty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atomic mass) </a:t>
            </a:r>
            <a:r>
              <a:rPr lang="th-TH" dirty="0">
                <a:solidFill>
                  <a:srgbClr val="FFFF00"/>
                </a:solidFill>
              </a:rPr>
              <a:t>เป็นมวลของธาตุ 1 อะตอมซึ่งเป็นผลรวมของมวลโปรตอน นิวตรอน และอิเล็กตรอน </a:t>
            </a:r>
          </a:p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แต่เนื่องจากโปรตอนและนิวตรอน มีมวลมากกว่าอิเล็กตรอนมาก (ประมาณ 1800 เท่า)  ดังนั้นมวลอะตอมจึงมีค่าใกล้เคียงกับผลรวมของมวลโปรตรอนและนิวตรอน </a:t>
            </a:r>
          </a:p>
          <a:p>
            <a:pPr marL="509588" indent="-452438"/>
            <a:r>
              <a:rPr lang="th-TH" dirty="0">
                <a:solidFill>
                  <a:srgbClr val="FFFF00"/>
                </a:solidFill>
              </a:rPr>
              <a:t>ซึ่งมวลโปรตอนและนิวตรอนก็ยังถือว่ามีค่าน้อยมาก (ประมาณ 1.66 × 10</a:t>
            </a:r>
            <a:r>
              <a:rPr lang="th-TH" baseline="30000" dirty="0">
                <a:solidFill>
                  <a:srgbClr val="FFFF00"/>
                </a:solidFill>
              </a:rPr>
              <a:t>-24</a:t>
            </a:r>
            <a:r>
              <a:rPr lang="th-TH" dirty="0">
                <a:solidFill>
                  <a:srgbClr val="FFFF00"/>
                </a:solidFill>
              </a:rPr>
              <a:t>  กรัม) ไม่สะดวกต่อการกล่าวถึงและใช้งาน จึงนิยมใช้</a:t>
            </a:r>
            <a:r>
              <a:rPr lang="th-TH" b="1" dirty="0">
                <a:solidFill>
                  <a:srgbClr val="FFFF00"/>
                </a:solidFill>
              </a:rPr>
              <a:t>มวลอะตอมสัมพัทธ์ </a:t>
            </a:r>
            <a:r>
              <a:rPr lang="th-TH" dirty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relative atomic mass) </a:t>
            </a:r>
            <a:r>
              <a:rPr lang="th-TH" dirty="0">
                <a:solidFill>
                  <a:srgbClr val="FFFF00"/>
                </a:solidFill>
              </a:rPr>
              <a:t>ซึ่งได้จากการเปรียบเทียบมวลอะตอมกับมวลอะตอมของธาตุมาตรฐาน จึงเป็นค่าที่ไม่มีหน่วย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3C657258-68D7-BAC8-93DD-99490954F5E8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482513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ชวนคิด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5"/>
            <a:ext cx="10515602" cy="3693894"/>
          </a:xfrm>
        </p:spPr>
        <p:txBody>
          <a:bodyPr>
            <a:noAutofit/>
          </a:bodyPr>
          <a:lstStyle/>
          <a:p>
            <a:pPr marL="571500" indent="-514350">
              <a:buFont typeface="+mj-lt"/>
              <a:buAutoNum type="arabicPeriod" startAt="2"/>
            </a:pPr>
            <a:r>
              <a:rPr lang="th-TH" dirty="0"/>
              <a:t>อัตราส่วนโดยโมลของทองแดงต่อกำมะถันที่ทำาปฏิกิริยาพอดีกัน เป็นสารประกอบ        คอปเปอร์(</a:t>
            </a:r>
            <a:r>
              <a:rPr lang="en-US" dirty="0"/>
              <a:t>II)</a:t>
            </a:r>
            <a:r>
              <a:rPr lang="th-TH" dirty="0"/>
              <a:t>ซัลไฟด์ มีค่าเฉลี่ยเท่าใด</a:t>
            </a:r>
          </a:p>
          <a:p>
            <a:pPr marL="57150" indent="0">
              <a:buNone/>
            </a:pPr>
            <a:r>
              <a:rPr lang="th-TH" dirty="0"/>
              <a:t> 	</a:t>
            </a:r>
            <a:r>
              <a:rPr lang="th-TH" dirty="0">
                <a:solidFill>
                  <a:srgbClr val="FF0000"/>
                </a:solidFill>
              </a:rPr>
              <a:t>อัตราส่วนโดยมวลของ </a:t>
            </a:r>
            <a:r>
              <a:rPr lang="en-US" dirty="0">
                <a:solidFill>
                  <a:srgbClr val="FF0000"/>
                </a:solidFill>
              </a:rPr>
              <a:t>Cu : S  =    2.0  :  1.0</a:t>
            </a:r>
          </a:p>
          <a:p>
            <a:pPr marL="57150" indent="0">
              <a:buNone/>
            </a:pPr>
            <a:r>
              <a:rPr lang="th-TH" dirty="0">
                <a:solidFill>
                  <a:srgbClr val="FF0000"/>
                </a:solidFill>
              </a:rPr>
              <a:t>	อัตราส่วนโดยโมลของ </a:t>
            </a:r>
            <a:r>
              <a:rPr lang="en-US" dirty="0">
                <a:solidFill>
                  <a:srgbClr val="FF0000"/>
                </a:solidFill>
              </a:rPr>
              <a:t>Cu : S  =          :</a:t>
            </a:r>
          </a:p>
          <a:p>
            <a:pPr marL="57150" indent="0">
              <a:buNone/>
            </a:pPr>
            <a:r>
              <a:rPr lang="th-TH" dirty="0">
                <a:solidFill>
                  <a:srgbClr val="FF0000"/>
                </a:solidFill>
              </a:rPr>
              <a:t>		</a:t>
            </a:r>
          </a:p>
          <a:p>
            <a:pPr marL="57150" indent="0">
              <a:buNone/>
            </a:pPr>
            <a:r>
              <a:rPr lang="th-TH" dirty="0">
                <a:solidFill>
                  <a:srgbClr val="FF0000"/>
                </a:solidFill>
              </a:rPr>
              <a:t>				     =  0.031 :  0.031 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0000"/>
                </a:solidFill>
              </a:rPr>
              <a:t>				     =    1.0  :  1.0</a:t>
            </a:r>
          </a:p>
          <a:p>
            <a:pPr marL="57150" indent="0">
              <a:buNone/>
            </a:pPr>
            <a:r>
              <a:rPr lang="th-TH" dirty="0">
                <a:solidFill>
                  <a:srgbClr val="FF0000"/>
                </a:solidFill>
              </a:rPr>
              <a:t>	ดังนั้น อัตราส่วนโดยโมลของทองแดงต่อกำมะถันมีค่าเฉลี่ย 1.0 : 1.0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30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438650" y="2881415"/>
            <a:ext cx="954840" cy="997862"/>
            <a:chOff x="6415778" y="4376483"/>
            <a:chExt cx="954840" cy="997862"/>
          </a:xfrm>
        </p:grpSpPr>
        <p:sp>
          <p:nvSpPr>
            <p:cNvPr id="7" name="TextBox 6"/>
            <p:cNvSpPr txBox="1"/>
            <p:nvPr/>
          </p:nvSpPr>
          <p:spPr>
            <a:xfrm>
              <a:off x="6467374" y="4376483"/>
              <a:ext cx="8662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indent="0">
                <a:buNone/>
              </a:pPr>
              <a:r>
                <a:rPr lang="en-US" sz="3200" dirty="0">
                  <a:solidFill>
                    <a:srgbClr val="FF0000"/>
                  </a:solidFill>
                </a:rPr>
                <a:t>2.0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415778" y="4789570"/>
              <a:ext cx="9548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indent="0">
                <a:buNone/>
              </a:pPr>
              <a:r>
                <a:rPr lang="en-US" sz="3200" dirty="0">
                  <a:solidFill>
                    <a:srgbClr val="FF0000"/>
                  </a:solidFill>
                </a:rPr>
                <a:t>63.5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6555893" y="4845614"/>
              <a:ext cx="482218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6219123" y="2881415"/>
            <a:ext cx="954840" cy="997862"/>
            <a:chOff x="6415778" y="4376483"/>
            <a:chExt cx="954840" cy="997862"/>
          </a:xfrm>
        </p:grpSpPr>
        <p:sp>
          <p:nvSpPr>
            <p:cNvPr id="11" name="TextBox 10"/>
            <p:cNvSpPr txBox="1"/>
            <p:nvPr/>
          </p:nvSpPr>
          <p:spPr>
            <a:xfrm>
              <a:off x="6467374" y="4376483"/>
              <a:ext cx="8662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indent="0">
                <a:buNone/>
              </a:pPr>
              <a:r>
                <a:rPr lang="en-US" sz="3200" dirty="0">
                  <a:solidFill>
                    <a:srgbClr val="FF0000"/>
                  </a:solidFill>
                </a:rPr>
                <a:t>1.0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15778" y="4789570"/>
              <a:ext cx="9548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indent="0">
                <a:buNone/>
              </a:pPr>
              <a:r>
                <a:rPr lang="en-US" sz="3200" dirty="0">
                  <a:solidFill>
                    <a:srgbClr val="FF0000"/>
                  </a:solidFill>
                </a:rPr>
                <a:t>32.06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6555893" y="4845614"/>
              <a:ext cx="651162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5D689F7B-34AC-5180-83A8-C9035C7F825D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600824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3.1 </a:t>
            </a:r>
            <a:r>
              <a:rPr lang="th-TH" dirty="0">
                <a:solidFill>
                  <a:srgbClr val="FFFF00"/>
                </a:solidFill>
              </a:rPr>
              <a:t>กฎสัดส่วนคงที่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เมื่อวิเคราะห์ข้อมูลในตาราง  ทำให้ทราบว่าอัตราส่วนโดยมวลของทองแดงต่อกำมะถัน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ที่ทำปฏิกิริยาพอดีกันมีค่าเท่ากับ 2 : 1 นอกจากนี้ยังพบว่าคอปเปอร์(</a:t>
            </a:r>
            <a:r>
              <a:rPr lang="en-US" dirty="0">
                <a:solidFill>
                  <a:srgbClr val="FFFF00"/>
                </a:solidFill>
              </a:rPr>
              <a:t>II)</a:t>
            </a:r>
            <a:r>
              <a:rPr lang="th-TH" dirty="0">
                <a:solidFill>
                  <a:srgbClr val="FFFF00"/>
                </a:solidFill>
              </a:rPr>
              <a:t>ซัลไฟด์ ที่สังเคราะห์จากสารละลายที่มีคอปเปอร์(</a:t>
            </a:r>
            <a:r>
              <a:rPr lang="en-US" dirty="0">
                <a:solidFill>
                  <a:srgbClr val="FFFF00"/>
                </a:solidFill>
              </a:rPr>
              <a:t>II)</a:t>
            </a:r>
            <a:r>
              <a:rPr lang="th-TH" dirty="0">
                <a:solidFill>
                  <a:srgbClr val="FFFF00"/>
                </a:solidFill>
              </a:rPr>
              <a:t>ไอออน ทำปฏิกิริยากับสารละลายที่มีซัลไฟด์ไอออน ก็ให้สารประกอบ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ที่มีอัตราส่วนโดยมวลของทองแดงต่อกำมะถันเท่ากับ 2 : 1 เช่นเดียวกัน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จึงสรุปได้ว่าสารประกอบคอปเปอร์(</a:t>
            </a:r>
            <a:r>
              <a:rPr lang="en-US" dirty="0">
                <a:solidFill>
                  <a:srgbClr val="FFFF00"/>
                </a:solidFill>
              </a:rPr>
              <a:t>II)</a:t>
            </a:r>
            <a:r>
              <a:rPr lang="th-TH" dirty="0">
                <a:solidFill>
                  <a:srgbClr val="FFFF00"/>
                </a:solidFill>
              </a:rPr>
              <a:t>ซัลไฟด์ ที่เตรียมด้วยวิธีใดก็ตาม อัตราส่วนโดยมวลของทองแดงต่อกำมะถันในสารประกอบจะคงที่เสมอ ซึ่งเป็นไปตาม </a:t>
            </a:r>
            <a:r>
              <a:rPr lang="th-TH" b="1" dirty="0">
                <a:solidFill>
                  <a:srgbClr val="FFFF00"/>
                </a:solidFill>
              </a:rPr>
              <a:t>กฎสัดส่วนคงที่ </a:t>
            </a:r>
            <a:r>
              <a:rPr lang="th-TH" dirty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law of definite proportions) </a:t>
            </a:r>
            <a:r>
              <a:rPr lang="th-TH" dirty="0">
                <a:solidFill>
                  <a:srgbClr val="FFFF00"/>
                </a:solidFill>
              </a:rPr>
              <a:t>ที่ค้นพบโดย โจเซฟ ลุย พรูสท์ (</a:t>
            </a:r>
            <a:r>
              <a:rPr lang="en-US" dirty="0">
                <a:solidFill>
                  <a:srgbClr val="FFFF00"/>
                </a:solidFill>
              </a:rPr>
              <a:t>Joseph Louis Proust) </a:t>
            </a:r>
            <a:r>
              <a:rPr lang="th-TH" dirty="0">
                <a:solidFill>
                  <a:srgbClr val="FFFF00"/>
                </a:solidFill>
              </a:rPr>
              <a:t>นักวิทยาศาสตร์ชาวฝรั่งเศส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126BF91A-910B-0603-CFAF-F030CD51EF9B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57439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3.1 </a:t>
            </a:r>
            <a:r>
              <a:rPr lang="th-TH" dirty="0">
                <a:solidFill>
                  <a:srgbClr val="FFFF00"/>
                </a:solidFill>
              </a:rPr>
              <a:t>กฎสัดส่วนคงที่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เมื่อหาอัตราส่วนโดยโมลของทองแดงต่อกำมะถันที่ทำปฏิกิริยาพอดีกันเป็นสารประกอบ คอปเปอร์(</a:t>
            </a:r>
            <a:r>
              <a:rPr lang="en-US" dirty="0">
                <a:solidFill>
                  <a:srgbClr val="FFFF00"/>
                </a:solidFill>
              </a:rPr>
              <a:t>II)</a:t>
            </a:r>
            <a:r>
              <a:rPr lang="th-TH" dirty="0">
                <a:solidFill>
                  <a:srgbClr val="FFFF00"/>
                </a:solidFill>
              </a:rPr>
              <a:t>ซัลไฟด์ โดยหารอัตราส่วนโดยมวลด้วยมวลอะตอมของธาตุแต่ละชนิด จะได้ค่าประมาณ 1 : 1 และอัตราส่วนโดยโมลของสารประกอบหนึ่ง ๆ จะมีค่าคงที่เช่นเดียวกับอัตราส่วนโดยมวล ซึ่งการคำนวณอัตราส่วนโดยโมลนี้เป็นขั้นตอนสำคัญในการหาสูตรเคมีของสารประกอบ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0CC46211-74B7-6A94-785E-F5D8E28CAADC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635342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025E69DF-0080-0413-52DD-CAB4DA04BC88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3.1 </a:t>
            </a:r>
            <a:r>
              <a:rPr lang="th-TH" dirty="0">
                <a:solidFill>
                  <a:srgbClr val="FFFF00"/>
                </a:solidFill>
              </a:rPr>
              <a:t>กฎสัดส่วนคงที่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เมื่อเผาโลหะแมกนีเซียม (</a:t>
            </a:r>
            <a:r>
              <a:rPr lang="en-US" dirty="0">
                <a:solidFill>
                  <a:srgbClr val="FFFF00"/>
                </a:solidFill>
              </a:rPr>
              <a:t>Mg) 2.64 </a:t>
            </a:r>
            <a:r>
              <a:rPr lang="th-TH" dirty="0">
                <a:solidFill>
                  <a:srgbClr val="FFFF00"/>
                </a:solidFill>
              </a:rPr>
              <a:t>กรัม ในอากาศ ได้แมกนีเซียมออกไซด์ (</a:t>
            </a:r>
            <a:r>
              <a:rPr lang="en-US" dirty="0" err="1">
                <a:solidFill>
                  <a:srgbClr val="FFFF00"/>
                </a:solidFill>
              </a:rPr>
              <a:t>MgO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th-TH" dirty="0">
                <a:solidFill>
                  <a:srgbClr val="FFFF00"/>
                </a:solidFill>
              </a:rPr>
              <a:t>เกิดขึ้น 4.40 กรัม และเมื่อนำโลหะแมกนีเซียม 2.42 กรัม มาเผากับแก๊สออกซิเจน (</a:t>
            </a:r>
            <a:r>
              <a:rPr lang="en-US" dirty="0">
                <a:solidFill>
                  <a:srgbClr val="FFFF00"/>
                </a:solidFill>
              </a:rPr>
              <a:t>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) 1.61 </a:t>
            </a:r>
            <a:r>
              <a:rPr lang="th-TH" dirty="0">
                <a:solidFill>
                  <a:srgbClr val="FFFF00"/>
                </a:solidFill>
              </a:rPr>
              <a:t>กรัม จะเกิด เป็นแมกนีเซียมออกไซด์ทั้งหมด ผลการทดลองนี้เป็นไปตามกฎสัดส่วนคงที่หรือไม่ และอัตราส่วน โดยโมลเฉลี่ยของแมกนีเซียมต่อออกซิเจนที่ทำปฏิกิริยาพอดีกันเป็นสารประกอบนี้มีค่าเท่าใด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คำนวณอัตราส่วนโดยมวล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การทดลองที่หนึ่ง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มวลของออกซิเจนในแมกนีเซียมออกไซด์   = มวลของแมกนีเซียมออกไซด์ – มวลของแมกนีเซียม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     					=  4.40 </a:t>
            </a:r>
            <a:r>
              <a:rPr lang="en-US" dirty="0">
                <a:solidFill>
                  <a:srgbClr val="FFFF00"/>
                </a:solidFill>
              </a:rPr>
              <a:t>g – 2.64 g      =  1.76 g</a:t>
            </a:r>
            <a:r>
              <a:rPr lang="th-TH" dirty="0">
                <a:solidFill>
                  <a:srgbClr val="FFFF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2787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3.1 </a:t>
            </a:r>
            <a:r>
              <a:rPr lang="th-TH" dirty="0">
                <a:solidFill>
                  <a:srgbClr val="FFFF00"/>
                </a:solidFill>
              </a:rPr>
              <a:t>กฎสัดส่วนคงที่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อัตราส่วนโดยมวลของแมกนีเซียม : ออกซิเจน  =   2.64 : 1.76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					     =   1.50 : 1.00	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การทดลองที่สอง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อัตราส่วนโดยมวลของแมกนีเซียม : ออกซิเจน  =   2.42 : 1.61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  					     =   1.50 : 1.00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ดังนั้นผลการทดลองทั้งสองครั้งเป็นไปตามกฎสัดส่วนคงที่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460C2DD7-2262-048B-DF48-F19C65A18A40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03425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3.1 </a:t>
            </a:r>
            <a:r>
              <a:rPr lang="th-TH" dirty="0">
                <a:solidFill>
                  <a:srgbClr val="FFFF00"/>
                </a:solidFill>
              </a:rPr>
              <a:t>กฎสัดส่วนคงที่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คำนวณอัตราส่วนโดยโมลเฉลี่ย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อัตราส่วนโดยมวลเฉลี่ยของแมกนีเซียมต่อออกซิเจนที่ทำปฏิกิริยาพอดีกันเป็น	สารประกอบ เท่ากับ 1.50 : 1.00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อัตราส่วนโดยโมลเฉลี่ยของแมกนีเซียม : ออกซิเจน  =            :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						=   0.0617 :  0.0625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					หรือ     =        1    :     1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อัตราส่วนโดยโมลเฉลี่ยของแมกนีเซียมต่อออกซิเจนเท่ากับ 1 : 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35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7603449" y="2750886"/>
            <a:ext cx="1211090" cy="1182582"/>
            <a:chOff x="6411958" y="4284123"/>
            <a:chExt cx="958660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6411958" y="4284123"/>
              <a:ext cx="8662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1.50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415778" y="4881930"/>
              <a:ext cx="9548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24.30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6445405" y="4845614"/>
              <a:ext cx="71277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8781091" y="2764742"/>
            <a:ext cx="1561393" cy="1182582"/>
            <a:chOff x="6411958" y="4284123"/>
            <a:chExt cx="958660" cy="1182582"/>
          </a:xfrm>
        </p:grpSpPr>
        <p:sp>
          <p:nvSpPr>
            <p:cNvPr id="12" name="TextBox 11"/>
            <p:cNvSpPr txBox="1"/>
            <p:nvPr/>
          </p:nvSpPr>
          <p:spPr>
            <a:xfrm>
              <a:off x="6411958" y="4284123"/>
              <a:ext cx="86629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1.00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415778" y="4881930"/>
              <a:ext cx="9548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16.00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6445405" y="4845614"/>
              <a:ext cx="712777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84E3DF61-3A0C-6B4D-C335-71612AC399EF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746333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857677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จากกฎสัดส่วนคงที่จะได้ข้อมูลอัตราส่วนโดยมวลและร้อยละโดยมวลของธาตุในสารประกอบ ซึ่งสามารถนำมาใช้หาอัตราส่วนโดยโมลเพื่อหาสูตรอย่างง่ายหรือสูตรเอมพิริคัล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และสูตรโมเลกุลของสารประกอบได้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  <a:r>
              <a:rPr lang="th-TH" b="1" dirty="0">
                <a:solidFill>
                  <a:srgbClr val="FFFF00"/>
                </a:solidFill>
              </a:rPr>
              <a:t>สูตรโมเลกุล </a:t>
            </a:r>
            <a:r>
              <a:rPr lang="th-TH" dirty="0">
                <a:solidFill>
                  <a:srgbClr val="FFFF00"/>
                </a:solidFill>
              </a:rPr>
              <a:t>(</a:t>
            </a:r>
            <a:r>
              <a:rPr lang="en-US" dirty="0">
                <a:solidFill>
                  <a:srgbClr val="FFFF00"/>
                </a:solidFill>
              </a:rPr>
              <a:t>molecular formula) </a:t>
            </a:r>
            <a:r>
              <a:rPr lang="th-TH" dirty="0">
                <a:solidFill>
                  <a:srgbClr val="FFFF00"/>
                </a:solidFill>
              </a:rPr>
              <a:t>เป็นสูตรที่แสดงจำานวนอะตอมของธาตุงค์ประกอบที่มีอยู่จริงใน 1 โมเลกุลของสาร เช่น น้ำ มีสูตรโมเลกุลเป็น </a:t>
            </a:r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O </a:t>
            </a:r>
            <a:r>
              <a:rPr lang="th-TH" dirty="0">
                <a:solidFill>
                  <a:srgbClr val="FFFF00"/>
                </a:solidFill>
              </a:rPr>
              <a:t>แสดงว่า 1 โมเลกุลประกอบด้วยไฮโดรเจน 2 อะตอม และออกซิเจน 1 อะตอม </a:t>
            </a:r>
          </a:p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	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5E9CCA63-CE58-B7AD-2DDA-9AAFA1D3F554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1915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857677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  <a:r>
              <a:rPr lang="th-TH" b="1" spc="-30" dirty="0">
                <a:solidFill>
                  <a:srgbClr val="FFFF00"/>
                </a:solidFill>
              </a:rPr>
              <a:t>สูตรอย่างง่ายหรือสูตรเอมพิริคัล </a:t>
            </a:r>
            <a:r>
              <a:rPr lang="th-TH" spc="-30" dirty="0">
                <a:solidFill>
                  <a:srgbClr val="FFFF00"/>
                </a:solidFill>
              </a:rPr>
              <a:t>(</a:t>
            </a:r>
            <a:r>
              <a:rPr lang="en-US" spc="-30" dirty="0">
                <a:solidFill>
                  <a:srgbClr val="FFFF00"/>
                </a:solidFill>
              </a:rPr>
              <a:t>empirical formula) </a:t>
            </a:r>
            <a:r>
              <a:rPr lang="th-TH" spc="-30" dirty="0">
                <a:solidFill>
                  <a:srgbClr val="FFFF00"/>
                </a:solidFill>
              </a:rPr>
              <a:t>เป็นสูตรที่แสดงอัตราส่วนอย่างต่ำ</a:t>
            </a:r>
            <a:r>
              <a:rPr lang="th-TH" dirty="0">
                <a:solidFill>
                  <a:srgbClr val="FFFF00"/>
                </a:solidFill>
              </a:rPr>
              <a:t>ของจำนวนอะตอมของธาตุที่เป็นองค์ประกอบ เช่น กลูโคส มีสูตรโมเลกุลเป็น </a:t>
            </a:r>
            <a:r>
              <a:rPr lang="en-US" dirty="0">
                <a:solidFill>
                  <a:srgbClr val="FFFF00"/>
                </a:solidFill>
              </a:rPr>
              <a:t>C</a:t>
            </a:r>
            <a:r>
              <a:rPr lang="en-US" baseline="-25000" dirty="0">
                <a:solidFill>
                  <a:srgbClr val="FFFF00"/>
                </a:solidFill>
              </a:rPr>
              <a:t>6</a:t>
            </a:r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baseline="-25000" dirty="0">
                <a:solidFill>
                  <a:srgbClr val="FFFF00"/>
                </a:solidFill>
              </a:rPr>
              <a:t>12</a:t>
            </a:r>
            <a:r>
              <a:rPr lang="en-US" dirty="0">
                <a:solidFill>
                  <a:srgbClr val="FFFF00"/>
                </a:solidFill>
              </a:rPr>
              <a:t>O</a:t>
            </a:r>
            <a:r>
              <a:rPr lang="en-US" baseline="-25000" dirty="0">
                <a:solidFill>
                  <a:srgbClr val="FFFF00"/>
                </a:solidFill>
              </a:rPr>
              <a:t>6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อัตราส่วน ของจำนวนอะตอมหรือโมลของ </a:t>
            </a:r>
            <a:r>
              <a:rPr lang="en-US" dirty="0">
                <a:solidFill>
                  <a:srgbClr val="FFFF00"/>
                </a:solidFill>
              </a:rPr>
              <a:t>C : H : O </a:t>
            </a:r>
            <a:r>
              <a:rPr lang="th-TH" dirty="0">
                <a:solidFill>
                  <a:srgbClr val="FFFF00"/>
                </a:solidFill>
              </a:rPr>
              <a:t>เท่ากับ 1 : 2 : 1 กลูโคสจึงมีสูตรเอมพิริคัลเป็น </a:t>
            </a:r>
            <a:r>
              <a:rPr lang="en-US" dirty="0">
                <a:solidFill>
                  <a:srgbClr val="FFFF00"/>
                </a:solidFill>
              </a:rPr>
              <a:t>CH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O</a:t>
            </a:r>
          </a:p>
          <a:p>
            <a:pPr marL="5715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	ดังนั้น       สูตรโมเลกุล  =  (สูตรเอมพิริคัล)</a:t>
            </a:r>
            <a:r>
              <a:rPr lang="en-US" i="1" baseline="-25000" dirty="0">
                <a:solidFill>
                  <a:srgbClr val="FFFF00"/>
                </a:solidFill>
              </a:rPr>
              <a:t>n</a:t>
            </a:r>
            <a:r>
              <a:rPr lang="en-US" dirty="0">
                <a:solidFill>
                  <a:srgbClr val="FFFF00"/>
                </a:solidFill>
              </a:rPr>
              <a:t>     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หรือ         มวลโมเลกุล  =  </a:t>
            </a:r>
            <a:r>
              <a:rPr lang="en-US" i="1" dirty="0">
                <a:solidFill>
                  <a:srgbClr val="FFFF00"/>
                </a:solidFill>
              </a:rPr>
              <a:t>n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th-TH" dirty="0">
                <a:solidFill>
                  <a:srgbClr val="FFFF00"/>
                </a:solidFill>
              </a:rPr>
              <a:t>มวลสูตรเอมพิริคัล)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938846" y="630486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11D1E24-00A2-4544-8861-F6BFC290083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74B29BFE-8CD4-E90E-DC92-5CFB8EC53570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743212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B9322A21-267C-45F7-3700-4E5A457EB989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sz="3600" dirty="0">
                <a:solidFill>
                  <a:srgbClr val="FFFF00"/>
                </a:solidFill>
              </a:rPr>
              <a:t>สูตรโมเลกุลและสูตรเอมพิริคัลของสารบางชนิด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950" y="1301795"/>
            <a:ext cx="8514131" cy="457749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870556" y="5864264"/>
            <a:ext cx="46531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dirty="0">
                <a:solidFill>
                  <a:schemeClr val="bg1"/>
                </a:solidFill>
              </a:rPr>
              <a:t>หมายเหตุ *ชื่อในวงเล็บเป็นชื่อสามัญ</a:t>
            </a:r>
          </a:p>
        </p:txBody>
      </p:sp>
      <p:sp>
        <p:nvSpPr>
          <p:cNvPr id="8" name="Rectangle 7"/>
          <p:cNvSpPr/>
          <p:nvPr/>
        </p:nvSpPr>
        <p:spPr>
          <a:xfrm>
            <a:off x="9577919" y="1354133"/>
            <a:ext cx="26537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800" dirty="0">
                <a:solidFill>
                  <a:schemeClr val="bg1"/>
                </a:solidFill>
              </a:rPr>
              <a:t>จากข้อมูลในตาราง</a:t>
            </a:r>
          </a:p>
          <a:p>
            <a:r>
              <a:rPr lang="th-TH" sz="2800" dirty="0">
                <a:solidFill>
                  <a:schemeClr val="bg1"/>
                </a:solidFill>
              </a:rPr>
              <a:t>แสดงว่าสารโคเวเลนต์</a:t>
            </a:r>
          </a:p>
          <a:p>
            <a:r>
              <a:rPr lang="th-TH" sz="2800" dirty="0">
                <a:solidFill>
                  <a:schemeClr val="bg1"/>
                </a:solidFill>
              </a:rPr>
              <a:t>มีทั้งสูตรโมเลกุล</a:t>
            </a:r>
          </a:p>
          <a:p>
            <a:r>
              <a:rPr lang="th-TH" sz="2800" dirty="0">
                <a:solidFill>
                  <a:schemeClr val="bg1"/>
                </a:solidFill>
              </a:rPr>
              <a:t>และสูตรเอมพิริคัล </a:t>
            </a:r>
          </a:p>
          <a:p>
            <a:r>
              <a:rPr lang="th-TH" sz="2800" dirty="0">
                <a:solidFill>
                  <a:schemeClr val="bg1"/>
                </a:solidFill>
              </a:rPr>
              <a:t>ซึ่งอาจเหมือน </a:t>
            </a:r>
          </a:p>
          <a:p>
            <a:r>
              <a:rPr lang="th-TH" sz="2800" dirty="0">
                <a:solidFill>
                  <a:schemeClr val="bg1"/>
                </a:solidFill>
              </a:rPr>
              <a:t>หรือต่างกัน </a:t>
            </a:r>
          </a:p>
          <a:p>
            <a:r>
              <a:rPr lang="th-TH" sz="2800" dirty="0">
                <a:solidFill>
                  <a:schemeClr val="bg1"/>
                </a:solidFill>
              </a:rPr>
              <a:t>ส่วนสารประกอบ</a:t>
            </a:r>
          </a:p>
          <a:p>
            <a:r>
              <a:rPr lang="th-TH" sz="2800" dirty="0">
                <a:solidFill>
                  <a:schemeClr val="bg1"/>
                </a:solidFill>
              </a:rPr>
              <a:t>ไอออนิก มีแต่</a:t>
            </a:r>
          </a:p>
          <a:p>
            <a:r>
              <a:rPr lang="th-TH" sz="2800" dirty="0">
                <a:solidFill>
                  <a:schemeClr val="bg1"/>
                </a:solidFill>
              </a:rPr>
              <a:t>สูตรเอมพิริคัล</a:t>
            </a:r>
          </a:p>
          <a:p>
            <a:r>
              <a:rPr lang="th-TH" sz="2800" dirty="0">
                <a:solidFill>
                  <a:schemeClr val="bg1"/>
                </a:solidFill>
              </a:rPr>
              <a:t>เท่านั้น</a:t>
            </a:r>
          </a:p>
        </p:txBody>
      </p:sp>
    </p:spTree>
    <p:extLst>
      <p:ext uri="{BB962C8B-B14F-4D97-AF65-F5344CB8AC3E}">
        <p14:creationId xmlns:p14="http://schemas.microsoft.com/office/powerpoint/2010/main" val="5869849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1" y="1515414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 </a:t>
            </a:r>
            <a:r>
              <a:rPr lang="th-TH" dirty="0">
                <a:solidFill>
                  <a:srgbClr val="FFFF00"/>
                </a:solidFill>
              </a:rPr>
              <a:t>สารประกอบชนิดหนึ่งจำนวน 20.88 กรัม ประกอบด้วยโซเดียม (</a:t>
            </a:r>
            <a:r>
              <a:rPr lang="en-US" dirty="0">
                <a:solidFill>
                  <a:srgbClr val="FFFF00"/>
                </a:solidFill>
              </a:rPr>
              <a:t>Na) 6.07 </a:t>
            </a:r>
            <a:r>
              <a:rPr lang="th-TH" dirty="0">
                <a:solidFill>
                  <a:srgbClr val="FFFF00"/>
                </a:solidFill>
              </a:rPr>
              <a:t>กรัม กำมะถัน (</a:t>
            </a:r>
            <a:r>
              <a:rPr lang="en-US" dirty="0">
                <a:solidFill>
                  <a:srgbClr val="FFFF00"/>
                </a:solidFill>
              </a:rPr>
              <a:t>S) 8.47 </a:t>
            </a:r>
            <a:r>
              <a:rPr lang="th-TH" dirty="0">
                <a:solidFill>
                  <a:srgbClr val="FFFF00"/>
                </a:solidFill>
              </a:rPr>
              <a:t>กรัม และออกซิเจน (</a:t>
            </a:r>
            <a:r>
              <a:rPr lang="en-US" dirty="0">
                <a:solidFill>
                  <a:srgbClr val="FFFF00"/>
                </a:solidFill>
              </a:rPr>
              <a:t>O) 6.34 </a:t>
            </a:r>
            <a:r>
              <a:rPr lang="th-TH" dirty="0">
                <a:solidFill>
                  <a:srgbClr val="FFFF00"/>
                </a:solidFill>
              </a:rPr>
              <a:t>กรัม จงคำนวณสูตรเอมพิริคัลของสารประกอบนี้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อัตราส่วนโดยมวลของ    </a:t>
            </a:r>
            <a:r>
              <a:rPr lang="en-US" dirty="0">
                <a:solidFill>
                  <a:srgbClr val="FFFF00"/>
                </a:solidFill>
              </a:rPr>
              <a:t>Na : S : O   =   6.07 : 8.47 : 6.34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F6E9B91C-5975-1A2A-BA6D-904CB63B3BDB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21661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.1 มวลอะตอม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ปัจจุบัน นักวิทยาศาสตร์ตกลงใช้ </a:t>
            </a:r>
            <a:r>
              <a:rPr lang="th-TH" baseline="30000" dirty="0">
                <a:solidFill>
                  <a:srgbClr val="FFFF00"/>
                </a:solidFill>
              </a:rPr>
              <a:t>12</a:t>
            </a:r>
            <a:r>
              <a:rPr lang="en-US" dirty="0">
                <a:solidFill>
                  <a:srgbClr val="FFFF00"/>
                </a:solidFill>
              </a:rPr>
              <a:t>C </a:t>
            </a:r>
            <a:r>
              <a:rPr lang="th-TH" dirty="0">
                <a:solidFill>
                  <a:srgbClr val="FFFF00"/>
                </a:solidFill>
              </a:rPr>
              <a:t>เป็นมาตรฐานในการเปรียบเทียบมวล โดยกำหนดให้ </a:t>
            </a:r>
            <a:r>
              <a:rPr lang="th-TH" baseline="30000" dirty="0">
                <a:solidFill>
                  <a:srgbClr val="FFFF00"/>
                </a:solidFill>
              </a:rPr>
              <a:t>12</a:t>
            </a:r>
            <a:r>
              <a:rPr lang="en-US" dirty="0">
                <a:solidFill>
                  <a:srgbClr val="FFFF00"/>
                </a:solidFill>
              </a:rPr>
              <a:t>C </a:t>
            </a:r>
            <a:r>
              <a:rPr lang="th-TH" dirty="0">
                <a:solidFill>
                  <a:srgbClr val="FFFF00"/>
                </a:solidFill>
              </a:rPr>
              <a:t>จำนวน 1 อะตอมมีมวล 12 หน่วยมวลอะตอม (</a:t>
            </a:r>
            <a:r>
              <a:rPr lang="en-US" dirty="0">
                <a:solidFill>
                  <a:srgbClr val="FFFF00"/>
                </a:solidFill>
              </a:rPr>
              <a:t>unified atomic mass unit, u</a:t>
            </a:r>
            <a:r>
              <a:rPr lang="en-US" baseline="30000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th-TH" dirty="0">
                <a:solidFill>
                  <a:srgbClr val="FFFF00"/>
                </a:solidFill>
              </a:rPr>
              <a:t>ดังนั้น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1 หน่วยมวลอะตอม จึงมีค่าเท่ากับ </a:t>
            </a:r>
            <a:r>
              <a:rPr lang="en-US" dirty="0">
                <a:solidFill>
                  <a:srgbClr val="FFFF00"/>
                </a:solidFill>
              </a:rPr>
              <a:t>1/12</a:t>
            </a:r>
            <a:r>
              <a:rPr lang="th-TH" dirty="0">
                <a:solidFill>
                  <a:srgbClr val="FFFF00"/>
                </a:solidFill>
              </a:rPr>
              <a:t> มวลของ  12 </a:t>
            </a:r>
            <a:r>
              <a:rPr lang="th-TH" baseline="30000" dirty="0">
                <a:solidFill>
                  <a:srgbClr val="FFFF00"/>
                </a:solidFill>
              </a:rPr>
              <a:t>12</a:t>
            </a:r>
            <a:r>
              <a:rPr lang="en-US" dirty="0">
                <a:solidFill>
                  <a:srgbClr val="FFFF00"/>
                </a:solidFill>
              </a:rPr>
              <a:t>C </a:t>
            </a:r>
            <a:r>
              <a:rPr lang="th-TH" dirty="0">
                <a:solidFill>
                  <a:srgbClr val="FFFF00"/>
                </a:solidFill>
              </a:rPr>
              <a:t>จำนวน 1 อะตอมซึ่งเท่ากับ 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1.66 × 10</a:t>
            </a:r>
            <a:r>
              <a:rPr lang="th-TH" baseline="30000" dirty="0">
                <a:solidFill>
                  <a:srgbClr val="FFFF00"/>
                </a:solidFill>
              </a:rPr>
              <a:t>-24</a:t>
            </a:r>
            <a:r>
              <a:rPr lang="th-TH" dirty="0">
                <a:solidFill>
                  <a:srgbClr val="FFFF00"/>
                </a:solidFill>
              </a:rPr>
              <a:t> กรัม การเปรียบเทียบมวลอะตอมของธาตุเขียนเป็น ความสัมพันธ์ได้ดังนี้ </a:t>
            </a:r>
          </a:p>
          <a:p>
            <a:pPr marL="509588" indent="-452438"/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มวลอะตอมสัมพัทธ์  </a:t>
            </a:r>
            <a:r>
              <a:rPr lang="en-US" dirty="0">
                <a:solidFill>
                  <a:srgbClr val="FFFF00"/>
                </a:solidFill>
              </a:rPr>
              <a:t>=  </a:t>
            </a:r>
            <a:endParaRPr lang="th-TH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373695" y="3657600"/>
            <a:ext cx="4241496" cy="1183832"/>
            <a:chOff x="4373695" y="3657600"/>
            <a:chExt cx="4241496" cy="1183832"/>
          </a:xfrm>
        </p:grpSpPr>
        <p:sp>
          <p:nvSpPr>
            <p:cNvPr id="4" name="TextBox 3"/>
            <p:cNvSpPr txBox="1"/>
            <p:nvPr/>
          </p:nvSpPr>
          <p:spPr>
            <a:xfrm>
              <a:off x="5078778" y="3657600"/>
              <a:ext cx="2666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มวลอะตอมของธาตุ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83866" y="4256657"/>
              <a:ext cx="413132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     มวลของ  12 </a:t>
              </a:r>
              <a:r>
                <a:rPr lang="th-TH" sz="3200" baseline="30000" dirty="0">
                  <a:solidFill>
                    <a:srgbClr val="FFFF00"/>
                  </a:solidFill>
                </a:rPr>
                <a:t>12</a:t>
              </a:r>
              <a:r>
                <a:rPr lang="en-US" sz="3200" dirty="0">
                  <a:solidFill>
                    <a:srgbClr val="FFFF00"/>
                  </a:solidFill>
                </a:rPr>
                <a:t>C </a:t>
              </a:r>
              <a:r>
                <a:rPr lang="th-TH" sz="3200" dirty="0">
                  <a:solidFill>
                    <a:srgbClr val="FFFF00"/>
                  </a:solidFill>
                </a:rPr>
                <a:t> 1 อะตอม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4373695" y="4220341"/>
              <a:ext cx="4021156" cy="1428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6944" y="4272916"/>
            <a:ext cx="390525" cy="590550"/>
          </a:xfrm>
          <a:prstGeom prst="rect">
            <a:avLst/>
          </a:prstGeom>
        </p:spPr>
      </p:pic>
      <p:sp>
        <p:nvSpPr>
          <p:cNvPr id="9" name="สี่เหลี่ยมผืนผ้า 8">
            <a:extLst>
              <a:ext uri="{FF2B5EF4-FFF2-40B4-BE49-F238E27FC236}">
                <a16:creationId xmlns:a16="http://schemas.microsoft.com/office/drawing/2014/main" id="{038C2A63-2FD4-7A6A-D8DC-F84CE99599F0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55217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E1379BC4-4E09-EDF0-CBF7-A5793006B9D3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1" y="1515414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อัตราส่วนโดยโมลเป็นดังนี้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Na : S : O = 6.07 g Na ×                    : 8.47 g S × </a:t>
            </a:r>
            <a:r>
              <a:rPr lang="th-TH" dirty="0">
                <a:solidFill>
                  <a:srgbClr val="FFFF00"/>
                </a:solidFill>
              </a:rPr>
              <a:t>	</a:t>
            </a:r>
            <a:r>
              <a:rPr lang="en-US" dirty="0">
                <a:solidFill>
                  <a:srgbClr val="FFFF00"/>
                </a:solidFill>
              </a:rPr>
              <a:t>         : 6.34 g O ×</a:t>
            </a:r>
          </a:p>
          <a:p>
            <a:pPr marL="5715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it-IT" dirty="0">
                <a:solidFill>
                  <a:srgbClr val="FFFF00"/>
                </a:solidFill>
              </a:rPr>
              <a:t> 	    =  0.264  mol  :  0.264  mol  :  0.396</a:t>
            </a:r>
            <a:r>
              <a:rPr lang="en-US" dirty="0">
                <a:solidFill>
                  <a:srgbClr val="FFFF00"/>
                </a:solidFill>
              </a:rPr>
              <a:t>  </a:t>
            </a:r>
            <a:r>
              <a:rPr lang="en-US" dirty="0" err="1">
                <a:solidFill>
                  <a:srgbClr val="FFFF00"/>
                </a:solidFill>
              </a:rPr>
              <a:t>mol</a:t>
            </a: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หารด้วย 0.264 ซึ่งเป็นเลขจำนวนน้อยที่สุด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อัตราส่วนโดยโมลของ  </a:t>
            </a:r>
            <a:r>
              <a:rPr lang="en-US" dirty="0">
                <a:solidFill>
                  <a:srgbClr val="FFFF00"/>
                </a:solidFill>
              </a:rPr>
              <a:t>Na  :  S  :  O    =              :              :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				        =     1.00    :   1.00    :    1.50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3958147" y="1773513"/>
            <a:ext cx="2149575" cy="1182582"/>
            <a:chOff x="2960627" y="4812323"/>
            <a:chExt cx="1866289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3065722" y="4812323"/>
              <a:ext cx="15339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Na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977182" y="5410130"/>
              <a:ext cx="184973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22.99 g Na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960627" y="5373814"/>
              <a:ext cx="152824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6932511" y="1776233"/>
            <a:ext cx="1829268" cy="1182582"/>
            <a:chOff x="2977183" y="4812323"/>
            <a:chExt cx="1622524" cy="1182582"/>
          </a:xfrm>
        </p:grpSpPr>
        <p:sp>
          <p:nvSpPr>
            <p:cNvPr id="12" name="TextBox 11"/>
            <p:cNvSpPr txBox="1"/>
            <p:nvPr/>
          </p:nvSpPr>
          <p:spPr>
            <a:xfrm>
              <a:off x="3065722" y="4812323"/>
              <a:ext cx="15339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S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977183" y="5410130"/>
              <a:ext cx="15116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32.06 g S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071459" y="5373814"/>
              <a:ext cx="102731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9526887" y="1761557"/>
            <a:ext cx="2022845" cy="1182582"/>
            <a:chOff x="2977183" y="4812323"/>
            <a:chExt cx="2022845" cy="1182582"/>
          </a:xfrm>
        </p:grpSpPr>
        <p:sp>
          <p:nvSpPr>
            <p:cNvPr id="17" name="TextBox 16"/>
            <p:cNvSpPr txBox="1"/>
            <p:nvPr/>
          </p:nvSpPr>
          <p:spPr>
            <a:xfrm>
              <a:off x="3065722" y="4812323"/>
              <a:ext cx="15339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 </a:t>
              </a:r>
              <a:r>
                <a:rPr lang="en-US" sz="3200" dirty="0" err="1">
                  <a:solidFill>
                    <a:srgbClr val="FFFF00"/>
                  </a:solidFill>
                </a:rPr>
                <a:t>mol</a:t>
              </a:r>
              <a:r>
                <a:rPr lang="en-US" sz="3200" dirty="0">
                  <a:solidFill>
                    <a:srgbClr val="FFFF00"/>
                  </a:solidFill>
                </a:rPr>
                <a:t> O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77183" y="5410130"/>
              <a:ext cx="20228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16.00 g O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3139699" y="5373814"/>
              <a:ext cx="1027316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" name="Straight Connector 5"/>
          <p:cNvCxnSpPr/>
          <p:nvPr/>
        </p:nvCxnSpPr>
        <p:spPr>
          <a:xfrm flipV="1">
            <a:off x="3029520" y="2179782"/>
            <a:ext cx="618837" cy="21924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4830235" y="2548625"/>
            <a:ext cx="618837" cy="21924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210699" y="2213425"/>
            <a:ext cx="618837" cy="2192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564907" y="2574628"/>
            <a:ext cx="618837" cy="2192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8761779" y="2188592"/>
            <a:ext cx="618837" cy="219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10297216" y="2531427"/>
            <a:ext cx="618837" cy="219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714860" y="4059081"/>
            <a:ext cx="3974542" cy="1195614"/>
            <a:chOff x="5638382" y="1743083"/>
            <a:chExt cx="3974542" cy="1195614"/>
          </a:xfrm>
        </p:grpSpPr>
        <p:grpSp>
          <p:nvGrpSpPr>
            <p:cNvPr id="26" name="Group 25"/>
            <p:cNvGrpSpPr/>
            <p:nvPr/>
          </p:nvGrpSpPr>
          <p:grpSpPr>
            <a:xfrm>
              <a:off x="5638382" y="1743083"/>
              <a:ext cx="1478616" cy="1182582"/>
              <a:chOff x="5638382" y="1743083"/>
              <a:chExt cx="1478616" cy="1182582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5653033" y="1743083"/>
                <a:ext cx="146396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FF00"/>
                    </a:solidFill>
                  </a:rPr>
                  <a:t>0.264</a:t>
                </a:r>
                <a:endParaRPr lang="th-TH" sz="320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5638382" y="2340890"/>
                <a:ext cx="111467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FF00"/>
                    </a:solidFill>
                  </a:rPr>
                  <a:t>0.264</a:t>
                </a:r>
                <a:endParaRPr lang="th-TH" sz="3200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37" name="Straight Connector 36"/>
              <p:cNvCxnSpPr/>
              <p:nvPr/>
            </p:nvCxnSpPr>
            <p:spPr>
              <a:xfrm>
                <a:off x="5658770" y="2304574"/>
                <a:ext cx="77897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/>
          </p:nvGrpSpPr>
          <p:grpSpPr>
            <a:xfrm>
              <a:off x="6926859" y="1749599"/>
              <a:ext cx="1291660" cy="1182582"/>
              <a:chOff x="5638382" y="1743083"/>
              <a:chExt cx="1291660" cy="1182582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5653033" y="1743083"/>
                <a:ext cx="127700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FF00"/>
                    </a:solidFill>
                  </a:rPr>
                  <a:t>0.264</a:t>
                </a:r>
                <a:endParaRPr lang="th-TH" sz="320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5638382" y="2340890"/>
                <a:ext cx="127700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FF00"/>
                    </a:solidFill>
                  </a:rPr>
                  <a:t>0.264</a:t>
                </a:r>
                <a:endParaRPr lang="th-TH" sz="3200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5658770" y="2304574"/>
                <a:ext cx="77897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/>
            <p:cNvGrpSpPr/>
            <p:nvPr/>
          </p:nvGrpSpPr>
          <p:grpSpPr>
            <a:xfrm>
              <a:off x="8203867" y="1756115"/>
              <a:ext cx="1409057" cy="1182582"/>
              <a:chOff x="5638381" y="1743083"/>
              <a:chExt cx="1409057" cy="1182582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653033" y="1743083"/>
                <a:ext cx="1231889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FF00"/>
                    </a:solidFill>
                  </a:rPr>
                  <a:t>0.396</a:t>
                </a:r>
                <a:endParaRPr lang="th-TH" sz="320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638381" y="2340890"/>
                <a:ext cx="1409057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FF00"/>
                    </a:solidFill>
                  </a:rPr>
                  <a:t>0.264</a:t>
                </a:r>
                <a:endParaRPr lang="th-TH" sz="3200" dirty="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5658770" y="2304574"/>
                <a:ext cx="77897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0934566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1" y="1515414"/>
            <a:ext cx="10515602" cy="4220368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จำนวนโมลของอะตอมของออกซิเจนเป็นเลขที่มีจุดทศนิยม จึงต้องหาตัวเลขที่เหมาะสมมาคูณเพื่อให้ได้ผลลัพธ์เป็นเลขจำนวนเต็มหรือใกล้เคียงจำนวนเต็ม เช่น เมื่อคูณด้วย 2 จะได้ผลลัพธ์ดังนี้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อัตราส่วนโดยโมลของ  </a:t>
            </a:r>
            <a:r>
              <a:rPr lang="en-US" dirty="0">
                <a:solidFill>
                  <a:srgbClr val="FFFF00"/>
                </a:solidFill>
              </a:rPr>
              <a:t>Na  :  S  :  O   =  1.00 × 2  : 1.00 × 2 : 1.50 × 2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			       =     </a:t>
            </a:r>
            <a:r>
              <a:rPr lang="en-US" dirty="0">
                <a:solidFill>
                  <a:srgbClr val="FFFF00"/>
                </a:solidFill>
              </a:rPr>
              <a:t>2</a:t>
            </a:r>
            <a:r>
              <a:rPr lang="th-TH" dirty="0">
                <a:solidFill>
                  <a:srgbClr val="FFFF00"/>
                </a:solidFill>
              </a:rPr>
              <a:t>.00    :   </a:t>
            </a:r>
            <a:r>
              <a:rPr lang="en-US" dirty="0">
                <a:solidFill>
                  <a:srgbClr val="FFFF00"/>
                </a:solidFill>
              </a:rPr>
              <a:t>2.</a:t>
            </a:r>
            <a:r>
              <a:rPr lang="th-TH" dirty="0">
                <a:solidFill>
                  <a:srgbClr val="FFFF00"/>
                </a:solidFill>
              </a:rPr>
              <a:t>00    :    </a:t>
            </a:r>
            <a:r>
              <a:rPr lang="en-US" dirty="0">
                <a:solidFill>
                  <a:srgbClr val="FFFF00"/>
                </a:solidFill>
              </a:rPr>
              <a:t>3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0</a:t>
            </a:r>
            <a:r>
              <a:rPr lang="th-TH" dirty="0">
                <a:solidFill>
                  <a:srgbClr val="FFFF00"/>
                </a:solidFill>
              </a:rPr>
              <a:t>0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41472FC7-9A1E-7B3F-17E8-5D9ED3F5771D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048316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</a:t>
            </a:r>
            <a:r>
              <a:rPr lang="en-US" dirty="0">
                <a:solidFill>
                  <a:srgbClr val="FFFF00"/>
                </a:solidFill>
              </a:rPr>
              <a:t>3.3</a:t>
            </a:r>
            <a:r>
              <a:rPr lang="th-TH" dirty="0">
                <a:solidFill>
                  <a:srgbClr val="FFFF00"/>
                </a:solidFill>
              </a:rPr>
              <a:t> 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1" y="1515414"/>
            <a:ext cx="10515602" cy="2751786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 			หรือ   =        2       :      2       :     3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สูตรเอมพิริคัลของสารประกอบนี้คือ </a:t>
            </a:r>
            <a:r>
              <a:rPr lang="en-US" dirty="0">
                <a:solidFill>
                  <a:srgbClr val="FFFF00"/>
                </a:solidFill>
              </a:rPr>
              <a:t>Na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S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O</a:t>
            </a:r>
            <a:r>
              <a:rPr lang="en-US" baseline="-25000" dirty="0">
                <a:solidFill>
                  <a:srgbClr val="FFFF00"/>
                </a:solidFill>
              </a:rPr>
              <a:t>3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  <a:endParaRPr lang="th-TH" baseline="-25000" dirty="0">
              <a:solidFill>
                <a:srgbClr val="FFFF00"/>
              </a:solidFill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5767DB31-5E81-AF3E-AF8A-CDC1E0E5410B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3862295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1" y="1515414"/>
            <a:ext cx="10515602" cy="2751786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ในกรณีที่อัตราส่วนโดยโมลที่ได้มีตัวเลขหลังจุดทศนิยมน้อยกว่าหรือเท่ากับ 0.2 ให้ปัดลง เช่น 1.1 : 1 ปัดเป็น 1 : 1 ถ้าตัวเลขหลังจุดทศนิยมมากกว่าหรือเท่ากับ 0.8 ให้ปัดขึ้น เช่น 1.9 : 1 ปัดเป็น 2 : 1 แต่ถ้าตัวเลขหลังจุดทศนิยมอยู่ระหว่าง 0.2 – 0.8 ต้องหาตัวเลขที่น้อยที่สุดมาคูณ เพื่อสามารถทำให้เป็นเลขจำนวนเต็มได้ เช่น 1 : 1.7 ต้องคูณด้วย 3 จะได้ 3 : 5.1 ซึ่งทำเป็นจำนวนเต็ม เท่ากับ 3 : 5</a:t>
            </a:r>
            <a:endParaRPr lang="th-TH" baseline="-25000" dirty="0">
              <a:solidFill>
                <a:srgbClr val="FFFF00"/>
              </a:solidFill>
            </a:endParaRP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68D00A32-B0F2-F5CE-60AB-95A81852AF2F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832808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1" y="1515414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</a:t>
            </a:r>
            <a:r>
              <a:rPr lang="en-US" b="1" dirty="0">
                <a:solidFill>
                  <a:srgbClr val="FFFF00"/>
                </a:solidFill>
              </a:rPr>
              <a:t> 13</a:t>
            </a:r>
            <a:endParaRPr lang="th-TH" b="1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จากการวิเคราะห์การเผาไหม้ของสารประกอบชนิดหนึ่งซึ่งประกอบด้วยคาร์บอน (</a:t>
            </a:r>
            <a:r>
              <a:rPr lang="en-US" dirty="0">
                <a:solidFill>
                  <a:srgbClr val="FFFF00"/>
                </a:solidFill>
              </a:rPr>
              <a:t>C) </a:t>
            </a:r>
            <a:r>
              <a:rPr lang="th-TH" dirty="0">
                <a:solidFill>
                  <a:srgbClr val="FFFF00"/>
                </a:solidFill>
              </a:rPr>
              <a:t>และ ไฮโดรเจน (</a:t>
            </a:r>
            <a:r>
              <a:rPr lang="en-US" dirty="0">
                <a:solidFill>
                  <a:srgbClr val="FFFF00"/>
                </a:solidFill>
              </a:rPr>
              <a:t>H) </a:t>
            </a:r>
            <a:r>
              <a:rPr lang="th-TH" dirty="0">
                <a:solidFill>
                  <a:srgbClr val="FFFF00"/>
                </a:solidFill>
              </a:rPr>
              <a:t>พบว่าให้แก๊สคาร์บอนไดออกไซด์ (</a:t>
            </a:r>
            <a:r>
              <a:rPr lang="en-US" dirty="0">
                <a:solidFill>
                  <a:srgbClr val="FFFF00"/>
                </a:solidFill>
              </a:rPr>
              <a:t>CO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) 0.0497 </a:t>
            </a:r>
            <a:r>
              <a:rPr lang="th-TH" dirty="0">
                <a:solidFill>
                  <a:srgbClr val="FFFF00"/>
                </a:solidFill>
              </a:rPr>
              <a:t>กรัม และไอน้ำ (</a:t>
            </a:r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O) 0.0249 </a:t>
            </a:r>
            <a:r>
              <a:rPr lang="th-TH" dirty="0">
                <a:solidFill>
                  <a:srgbClr val="FFFF00"/>
                </a:solidFill>
              </a:rPr>
              <a:t>กรัม จงคำนวณ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1. สูตรเอมพิริคัลของสารประกอบนี้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2. สูตรโมเลกุล ถ้ามวลโมเลกุลของสารประกอบนี้เท่ากับ 58.12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</a:p>
          <a:p>
            <a:pPr marL="57150" indent="0">
              <a:buNone/>
            </a:pPr>
            <a:r>
              <a:rPr lang="en-US" b="1" dirty="0">
                <a:solidFill>
                  <a:srgbClr val="FFFF00"/>
                </a:solidFill>
              </a:rPr>
              <a:t>1</a:t>
            </a:r>
            <a:r>
              <a:rPr lang="th-TH" b="1" dirty="0">
                <a:solidFill>
                  <a:srgbClr val="FFFF00"/>
                </a:solidFill>
              </a:rPr>
              <a:t>. หาสูตรเอมพิริคัล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หามวลของ </a:t>
            </a:r>
            <a:r>
              <a:rPr lang="en-US" dirty="0">
                <a:solidFill>
                  <a:srgbClr val="FFFF00"/>
                </a:solidFill>
              </a:rPr>
              <a:t>C </a:t>
            </a:r>
            <a:r>
              <a:rPr lang="th-TH" dirty="0">
                <a:solidFill>
                  <a:srgbClr val="FFFF00"/>
                </a:solidFill>
              </a:rPr>
              <a:t>ใน </a:t>
            </a:r>
            <a:r>
              <a:rPr lang="en-US" dirty="0">
                <a:solidFill>
                  <a:srgbClr val="FFFF00"/>
                </a:solidFill>
              </a:rPr>
              <a:t>CO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th-TH" dirty="0">
                <a:solidFill>
                  <a:srgbClr val="FFFF00"/>
                </a:solidFill>
              </a:rPr>
              <a:t>และ </a:t>
            </a:r>
            <a:r>
              <a:rPr lang="en-US" dirty="0">
                <a:solidFill>
                  <a:srgbClr val="FFFF00"/>
                </a:solidFill>
              </a:rPr>
              <a:t>H </a:t>
            </a:r>
            <a:r>
              <a:rPr lang="th-TH" dirty="0">
                <a:solidFill>
                  <a:srgbClr val="FFFF00"/>
                </a:solidFill>
              </a:rPr>
              <a:t>ใน </a:t>
            </a:r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O  </a:t>
            </a:r>
            <a:r>
              <a:rPr lang="th-TH" dirty="0">
                <a:solidFill>
                  <a:srgbClr val="FFFF00"/>
                </a:solidFill>
              </a:rPr>
              <a:t>ดังนี้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 </a:t>
            </a:r>
            <a:r>
              <a:rPr lang="th-TH" dirty="0">
                <a:solidFill>
                  <a:srgbClr val="FFFF00"/>
                </a:solidFill>
              </a:rPr>
              <a:t>	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97DE0925-1EEF-6920-E86C-39B61867C3EB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1276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405" y="7406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27403" y="1171599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มวลของ </a:t>
            </a:r>
            <a:r>
              <a:rPr lang="en-US" dirty="0">
                <a:solidFill>
                  <a:srgbClr val="FFFF00"/>
                </a:solidFill>
              </a:rPr>
              <a:t>C   = 0.0497 g CO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×</a:t>
            </a:r>
            <a:r>
              <a:rPr lang="pt-BR" dirty="0">
                <a:solidFill>
                  <a:srgbClr val="FFFF00"/>
                </a:solidFill>
              </a:rPr>
              <a:t>                      =   0.0136  g C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มวลของ </a:t>
            </a:r>
            <a:r>
              <a:rPr lang="en-US" dirty="0">
                <a:solidFill>
                  <a:srgbClr val="FFFF00"/>
                </a:solidFill>
              </a:rPr>
              <a:t>H   = 0.0249 g H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O × 		 </a:t>
            </a:r>
            <a:r>
              <a:rPr lang="th-TH" dirty="0">
                <a:solidFill>
                  <a:srgbClr val="FFFF00"/>
                </a:solidFill>
              </a:rPr>
              <a:t>	</a:t>
            </a:r>
            <a:r>
              <a:rPr lang="pt-BR" dirty="0">
                <a:solidFill>
                  <a:srgbClr val="FFFF00"/>
                </a:solidFill>
              </a:rPr>
              <a:t>=  0.00279 g H</a:t>
            </a:r>
            <a:r>
              <a:rPr lang="en-US" dirty="0">
                <a:solidFill>
                  <a:srgbClr val="FFFF00"/>
                </a:solidFill>
              </a:rPr>
              <a:t>   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อัตราส่วนโดยมวลของ </a:t>
            </a:r>
            <a:r>
              <a:rPr lang="en-US" dirty="0">
                <a:solidFill>
                  <a:srgbClr val="FFFF00"/>
                </a:solidFill>
              </a:rPr>
              <a:t>C  :  H    =   0.0136    :    0.00279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อัตราส่วนโดยโมลของ </a:t>
            </a:r>
            <a:r>
              <a:rPr lang="en-US" dirty="0">
                <a:solidFill>
                  <a:srgbClr val="FFFF00"/>
                </a:solidFill>
              </a:rPr>
              <a:t>C  :  H    =                 :</a:t>
            </a:r>
          </a:p>
          <a:p>
            <a:pPr marL="5715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		         =   0.00113   :   0.00276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หารด้วย 0.00113 ซึ่งเป็นเลขจำนวนน้อยที่สุด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468583" y="1171599"/>
            <a:ext cx="2129985" cy="1182582"/>
            <a:chOff x="2977183" y="4812323"/>
            <a:chExt cx="2129985" cy="1182582"/>
          </a:xfrm>
        </p:grpSpPr>
        <p:sp>
          <p:nvSpPr>
            <p:cNvPr id="7" name="TextBox 6"/>
            <p:cNvSpPr txBox="1"/>
            <p:nvPr/>
          </p:nvSpPr>
          <p:spPr>
            <a:xfrm>
              <a:off x="3065722" y="4812323"/>
              <a:ext cx="204144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12.01 g C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977183" y="5410130"/>
              <a:ext cx="212998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44.01 g CO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071459" y="5373814"/>
              <a:ext cx="141741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4561991" y="2201456"/>
            <a:ext cx="2540145" cy="1182582"/>
            <a:chOff x="2977183" y="4812323"/>
            <a:chExt cx="2540145" cy="1182582"/>
          </a:xfrm>
        </p:grpSpPr>
        <p:sp>
          <p:nvSpPr>
            <p:cNvPr id="11" name="TextBox 10"/>
            <p:cNvSpPr txBox="1"/>
            <p:nvPr/>
          </p:nvSpPr>
          <p:spPr>
            <a:xfrm>
              <a:off x="3065722" y="4812323"/>
              <a:ext cx="245160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2 x 1.01 g H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77183" y="5410130"/>
              <a:ext cx="25401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18.02 g H</a:t>
              </a:r>
              <a:r>
                <a:rPr lang="en-US" sz="3200" baseline="-25000" dirty="0">
                  <a:solidFill>
                    <a:srgbClr val="FFFF00"/>
                  </a:solidFill>
                </a:rPr>
                <a:t>2</a:t>
              </a:r>
              <a:r>
                <a:rPr lang="en-US" sz="3200" dirty="0">
                  <a:solidFill>
                    <a:srgbClr val="FFFF00"/>
                  </a:solidFill>
                </a:rPr>
                <a:t>O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071459" y="5373814"/>
              <a:ext cx="1505849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4909526" y="3899797"/>
            <a:ext cx="1442556" cy="1127166"/>
            <a:chOff x="5653034" y="1798499"/>
            <a:chExt cx="1442556" cy="1127166"/>
          </a:xfrm>
        </p:grpSpPr>
        <p:sp>
          <p:nvSpPr>
            <p:cNvPr id="15" name="TextBox 14"/>
            <p:cNvSpPr txBox="1"/>
            <p:nvPr/>
          </p:nvSpPr>
          <p:spPr>
            <a:xfrm>
              <a:off x="5653034" y="1798499"/>
              <a:ext cx="14425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0.0136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712270" y="2340890"/>
              <a:ext cx="11933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12.01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714186" y="2304574"/>
              <a:ext cx="800823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6415674" y="3879235"/>
            <a:ext cx="1645250" cy="1127166"/>
            <a:chOff x="5653033" y="1798499"/>
            <a:chExt cx="1645250" cy="1127166"/>
          </a:xfrm>
        </p:grpSpPr>
        <p:sp>
          <p:nvSpPr>
            <p:cNvPr id="19" name="TextBox 18"/>
            <p:cNvSpPr txBox="1"/>
            <p:nvPr/>
          </p:nvSpPr>
          <p:spPr>
            <a:xfrm>
              <a:off x="5653033" y="1798499"/>
              <a:ext cx="1645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0.00279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35926" y="2340890"/>
              <a:ext cx="119335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1.01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5714186" y="2304574"/>
              <a:ext cx="97293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22" name="Straight Connector 21"/>
          <p:cNvCxnSpPr/>
          <p:nvPr/>
        </p:nvCxnSpPr>
        <p:spPr>
          <a:xfrm flipV="1">
            <a:off x="3469781" y="1344269"/>
            <a:ext cx="761090" cy="23943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5219182" y="1917401"/>
            <a:ext cx="761090" cy="23943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417922" y="2354181"/>
            <a:ext cx="761090" cy="23943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5324114" y="2939131"/>
            <a:ext cx="761090" cy="23943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สี่เหลี่ยมผืนผ้า 22">
            <a:extLst>
              <a:ext uri="{FF2B5EF4-FFF2-40B4-BE49-F238E27FC236}">
                <a16:creationId xmlns:a16="http://schemas.microsoft.com/office/drawing/2014/main" id="{14039F0C-83D7-91A9-4AB5-9A652C2ED401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612626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55331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1" y="1301794"/>
            <a:ext cx="10515602" cy="5200606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อัตราส่วนโดยมวลของ </a:t>
            </a:r>
            <a:r>
              <a:rPr lang="en-US" dirty="0">
                <a:solidFill>
                  <a:srgbClr val="FFFF00"/>
                </a:solidFill>
              </a:rPr>
              <a:t>C  :  H    =                :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อัตราส่วนโดยโมลของ </a:t>
            </a:r>
            <a:r>
              <a:rPr lang="en-US" dirty="0">
                <a:solidFill>
                  <a:srgbClr val="FFFF00"/>
                </a:solidFill>
              </a:rPr>
              <a:t>C  :  H    =      1.00     :      2.44              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จำานวนโมลของไฮโดรเจนเป็นเลขที่มีจุดทศนิยม จึงต้องหาตัวเลขที่เหมาะสมมาคูณ</a:t>
            </a: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อัตราส่วนโดยโมลของ  </a:t>
            </a:r>
            <a:r>
              <a:rPr lang="en-US" dirty="0">
                <a:solidFill>
                  <a:srgbClr val="FFFF00"/>
                </a:solidFill>
              </a:rPr>
              <a:t>C  :  H   =     1.00 × 2  :   2.44 × 2 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            		         =       2.00      :     4.88 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	        หรือ      =        2          :       5    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ดังนั้น สูตรเอมพิริคัลของสารประกอบนี้คือ </a:t>
            </a:r>
            <a:r>
              <a:rPr lang="en-US" dirty="0">
                <a:solidFill>
                  <a:srgbClr val="FFFF00"/>
                </a:solidFill>
              </a:rPr>
              <a:t>C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baseline="-25000" dirty="0">
                <a:solidFill>
                  <a:srgbClr val="FFFF00"/>
                </a:solidFill>
              </a:rPr>
              <a:t>5</a:t>
            </a:r>
            <a:endParaRPr lang="th-TH" baseline="-25000" dirty="0">
              <a:solidFill>
                <a:srgbClr val="FFFF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817161" y="1194779"/>
            <a:ext cx="2125177" cy="1099870"/>
            <a:chOff x="5653033" y="1798499"/>
            <a:chExt cx="2125177" cy="1099870"/>
          </a:xfrm>
        </p:grpSpPr>
        <p:sp>
          <p:nvSpPr>
            <p:cNvPr id="15" name="TextBox 14"/>
            <p:cNvSpPr txBox="1"/>
            <p:nvPr/>
          </p:nvSpPr>
          <p:spPr>
            <a:xfrm>
              <a:off x="5653033" y="1798499"/>
              <a:ext cx="13918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0.00113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671326" y="2313594"/>
              <a:ext cx="210688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0.00113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760366" y="2304574"/>
              <a:ext cx="97293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6290494" y="1185543"/>
            <a:ext cx="1391805" cy="1099870"/>
            <a:chOff x="5653033" y="1798499"/>
            <a:chExt cx="1391805" cy="1099870"/>
          </a:xfrm>
        </p:grpSpPr>
        <p:sp>
          <p:nvSpPr>
            <p:cNvPr id="23" name="TextBox 22"/>
            <p:cNvSpPr txBox="1"/>
            <p:nvPr/>
          </p:nvSpPr>
          <p:spPr>
            <a:xfrm>
              <a:off x="5653033" y="1798499"/>
              <a:ext cx="139180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indent="0">
                <a:buNone/>
              </a:pPr>
              <a:r>
                <a:rPr lang="th-TH" sz="3200" dirty="0">
                  <a:solidFill>
                    <a:srgbClr val="FFFF00"/>
                  </a:solidFill>
                </a:rPr>
                <a:t>0.00276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712270" y="2313594"/>
              <a:ext cx="12288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0.00113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5760366" y="2304574"/>
              <a:ext cx="97293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11C8B90A-955C-B769-63BC-4A1CFB2FBDDA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223772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000AB7DB-7E88-723F-05CE-C53242000049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51" y="1515414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 lnSpcReduction="10000"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2. หาสูตรโมเลกุล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โจทย์กำหนดมวลโมเลกุลของสารเท่ากับ 58.12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หามวลสูตรเอมพิริคัล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    C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baseline="-25000" dirty="0">
                <a:solidFill>
                  <a:srgbClr val="FFFF00"/>
                </a:solidFill>
              </a:rPr>
              <a:t>5 </a:t>
            </a:r>
            <a:r>
              <a:rPr lang="en-US" baseline="30000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= </a:t>
            </a:r>
            <a:r>
              <a:rPr lang="en-US" baseline="-25000" dirty="0">
                <a:solidFill>
                  <a:srgbClr val="FFFF00"/>
                </a:solidFill>
              </a:rPr>
              <a:t>  </a:t>
            </a:r>
            <a:r>
              <a:rPr lang="en-US" dirty="0">
                <a:solidFill>
                  <a:srgbClr val="FFFF00"/>
                </a:solidFill>
              </a:rPr>
              <a:t>(2 x 12.01) + (5 x 1.01)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            =   29.07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 	      สูตรโมเลกุล </a:t>
            </a:r>
            <a:r>
              <a:rPr lang="en-US" dirty="0">
                <a:solidFill>
                  <a:srgbClr val="FFFF00"/>
                </a:solidFill>
              </a:rPr>
              <a:t> =   </a:t>
            </a:r>
            <a:r>
              <a:rPr lang="th-TH" dirty="0">
                <a:solidFill>
                  <a:srgbClr val="FFFF00"/>
                </a:solidFill>
              </a:rPr>
              <a:t>(สูตรเอมพิริคัล)</a:t>
            </a:r>
            <a:r>
              <a:rPr lang="en-US" i="1" baseline="-25000" dirty="0">
                <a:solidFill>
                  <a:srgbClr val="FFFF00"/>
                </a:solidFill>
              </a:rPr>
              <a:t>n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th-TH" dirty="0">
                <a:solidFill>
                  <a:srgbClr val="FFFF00"/>
                </a:solidFill>
              </a:rPr>
              <a:t>หรือ 	      มวลโมเลกุล </a:t>
            </a:r>
            <a:r>
              <a:rPr lang="en-US" dirty="0">
                <a:solidFill>
                  <a:srgbClr val="FFFF00"/>
                </a:solidFill>
              </a:rPr>
              <a:t> =  </a:t>
            </a:r>
            <a:r>
              <a:rPr lang="en-US" i="1" dirty="0">
                <a:solidFill>
                  <a:srgbClr val="FFFF00"/>
                </a:solidFill>
              </a:rPr>
              <a:t> n(</a:t>
            </a:r>
            <a:r>
              <a:rPr lang="th-TH" dirty="0">
                <a:solidFill>
                  <a:srgbClr val="FFFF00"/>
                </a:solidFill>
              </a:rPr>
              <a:t>มวลสูตรเอมพิริคัล)</a:t>
            </a:r>
            <a:r>
              <a:rPr lang="en-US" dirty="0">
                <a:solidFill>
                  <a:srgbClr val="FFFF00"/>
                </a:solidFill>
              </a:rPr>
              <a:t>	  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  58.12  =   </a:t>
            </a:r>
            <a:r>
              <a:rPr lang="en-US" i="1" dirty="0">
                <a:solidFill>
                  <a:srgbClr val="FFFF00"/>
                </a:solidFill>
              </a:rPr>
              <a:t>n</a:t>
            </a:r>
            <a:r>
              <a:rPr lang="en-US" dirty="0">
                <a:solidFill>
                  <a:srgbClr val="FFFF00"/>
                </a:solidFill>
              </a:rPr>
              <a:t>(29.07)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        </a:t>
            </a:r>
            <a:r>
              <a:rPr lang="en-US" i="1" dirty="0">
                <a:solidFill>
                  <a:srgbClr val="FFFF00"/>
                </a:solidFill>
              </a:rPr>
              <a:t>n</a:t>
            </a:r>
            <a:r>
              <a:rPr lang="en-US" dirty="0">
                <a:solidFill>
                  <a:srgbClr val="FFFF00"/>
                </a:solidFill>
              </a:rPr>
              <a:t>  =   2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096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dirty="0">
                <a:solidFill>
                  <a:srgbClr val="FFFF00"/>
                </a:solidFill>
              </a:rPr>
              <a:t>การหาสูตรโมเลกุลและสูตรอย่างง่าย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317881"/>
            <a:ext cx="10515602" cy="4986986"/>
          </a:xfrm>
          <a:solidFill>
            <a:srgbClr val="333399">
              <a:alpha val="40000"/>
            </a:srgbClr>
          </a:solidFill>
        </p:spPr>
        <p:txBody>
          <a:bodyPr>
            <a:norm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สูตรโมเลกุลของสารประกอบนี้คือ (</a:t>
            </a:r>
            <a:r>
              <a:rPr lang="en-US" dirty="0">
                <a:solidFill>
                  <a:srgbClr val="FFFF00"/>
                </a:solidFill>
              </a:rPr>
              <a:t>C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baseline="-25000" dirty="0">
                <a:solidFill>
                  <a:srgbClr val="FFFF00"/>
                </a:solidFill>
              </a:rPr>
              <a:t>5</a:t>
            </a:r>
            <a:r>
              <a:rPr lang="en-US" dirty="0">
                <a:solidFill>
                  <a:srgbClr val="FFFF00"/>
                </a:solidFill>
              </a:rPr>
              <a:t>)</a:t>
            </a:r>
            <a:r>
              <a:rPr lang="en-US" baseline="-25000" dirty="0">
                <a:solidFill>
                  <a:srgbClr val="FFFF00"/>
                </a:solidFill>
              </a:rPr>
              <a:t>2</a:t>
            </a:r>
            <a:r>
              <a:rPr lang="en-US" dirty="0">
                <a:solidFill>
                  <a:srgbClr val="FFFF00"/>
                </a:solidFill>
              </a:rPr>
              <a:t> = C</a:t>
            </a:r>
            <a:r>
              <a:rPr lang="en-US" baseline="-25000" dirty="0">
                <a:solidFill>
                  <a:srgbClr val="FFFF00"/>
                </a:solidFill>
              </a:rPr>
              <a:t>4</a:t>
            </a:r>
            <a:r>
              <a:rPr lang="en-US" dirty="0">
                <a:solidFill>
                  <a:srgbClr val="FFFF00"/>
                </a:solidFill>
              </a:rPr>
              <a:t>H</a:t>
            </a:r>
            <a:r>
              <a:rPr lang="en-US" baseline="-25000" dirty="0">
                <a:solidFill>
                  <a:srgbClr val="FFFF00"/>
                </a:solidFill>
              </a:rPr>
              <a:t>10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จากตัวอย่างข้างต้น ถ้านักเคมีสามารถสังเคราะห์สารใหม่ที่ไม่ทราบสูตรโมเลกุล สามารถ</a:t>
            </a:r>
            <a:r>
              <a:rPr lang="th-TH" spc="-70" dirty="0">
                <a:solidFill>
                  <a:srgbClr val="FFFF00"/>
                </a:solidFill>
              </a:rPr>
              <a:t>หาสูตรอย่างง่ายหรือสูตรเอมพิริคัลได้ โดยอาจนำสารตัวอย่างไปเผาเพื่อหาร้อยละของธาตุองค์ประกอบ </a:t>
            </a:r>
            <a:r>
              <a:rPr lang="th-TH" spc="-50" dirty="0">
                <a:solidFill>
                  <a:srgbClr val="FFFF00"/>
                </a:solidFill>
              </a:rPr>
              <a:t>จากนั้นอาจนำสารตัวอย่างมาหามวลโมเลกุลด้วยเครื่องแมสสเปกโทรมิเตอร์ (</a:t>
            </a:r>
            <a:r>
              <a:rPr lang="en-US" spc="-50" dirty="0">
                <a:solidFill>
                  <a:srgbClr val="FFFF00"/>
                </a:solidFill>
              </a:rPr>
              <a:t>mass spectrometer</a:t>
            </a:r>
            <a:r>
              <a:rPr lang="en-US" dirty="0">
                <a:solidFill>
                  <a:srgbClr val="FFFF00"/>
                </a:solidFill>
              </a:rPr>
              <a:t>) </a:t>
            </a:r>
            <a:r>
              <a:rPr lang="th-TH" dirty="0">
                <a:solidFill>
                  <a:srgbClr val="FFFF00"/>
                </a:solidFill>
              </a:rPr>
              <a:t>แล้วนำมาคำนวณสูตรโมเลกุลของสารตัวอย่างได้</a:t>
            </a:r>
          </a:p>
        </p:txBody>
      </p: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E06BC0B7-8DD1-4633-A69E-16E838BB15B5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60543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7624BEDA-1743-F175-8FE0-447B7D57779C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.1 มวลอะตอม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 </a:t>
            </a:r>
            <a:r>
              <a:rPr lang="en-US" b="1" dirty="0">
                <a:solidFill>
                  <a:srgbClr val="FFFF00"/>
                </a:solidFill>
              </a:rPr>
              <a:t>1</a:t>
            </a:r>
            <a:endParaRPr lang="th-TH" b="1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ธาตุแมกนีเซียม (</a:t>
            </a:r>
            <a:r>
              <a:rPr lang="en-US" dirty="0">
                <a:solidFill>
                  <a:srgbClr val="FFFF00"/>
                </a:solidFill>
              </a:rPr>
              <a:t>Mg) </a:t>
            </a:r>
            <a:r>
              <a:rPr lang="th-TH" dirty="0">
                <a:solidFill>
                  <a:srgbClr val="FFFF00"/>
                </a:solidFill>
              </a:rPr>
              <a:t>มีมวลอะตอมสัมพัทธ์ 24.30 ธาตุแมกนีเซียมมีมวลอะตอมเท่าใด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 มวลอะตอมสัมพัทธ์ของ </a:t>
            </a:r>
            <a:r>
              <a:rPr lang="en-US" dirty="0">
                <a:solidFill>
                  <a:srgbClr val="FFFF00"/>
                </a:solidFill>
              </a:rPr>
              <a:t>M g</a:t>
            </a:r>
            <a:r>
              <a:rPr lang="th-TH" dirty="0">
                <a:solidFill>
                  <a:srgbClr val="FFFF00"/>
                </a:solidFill>
              </a:rPr>
              <a:t>  </a:t>
            </a:r>
            <a:r>
              <a:rPr lang="en-US" dirty="0">
                <a:solidFill>
                  <a:srgbClr val="FFFF00"/>
                </a:solidFill>
              </a:rPr>
              <a:t>=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      มวลอะตอมของ </a:t>
            </a:r>
            <a:r>
              <a:rPr lang="en-US" dirty="0">
                <a:solidFill>
                  <a:srgbClr val="FFFF00"/>
                </a:solidFill>
              </a:rPr>
              <a:t>Mg (g)   =    24.30 × 1.66 × 10</a:t>
            </a:r>
            <a:r>
              <a:rPr lang="en-US" baseline="30000" dirty="0">
                <a:solidFill>
                  <a:srgbClr val="FFFF00"/>
                </a:solidFill>
              </a:rPr>
              <a:t>-24 </a:t>
            </a:r>
            <a:r>
              <a:rPr lang="en-US" dirty="0">
                <a:solidFill>
                  <a:srgbClr val="FFFF00"/>
                </a:solidFill>
              </a:rPr>
              <a:t>g 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	      =    4.03 × 10</a:t>
            </a:r>
            <a:r>
              <a:rPr lang="en-US" baseline="30000" dirty="0">
                <a:solidFill>
                  <a:srgbClr val="FFFF00"/>
                </a:solidFill>
              </a:rPr>
              <a:t>-23</a:t>
            </a:r>
            <a:r>
              <a:rPr lang="en-US" dirty="0">
                <a:solidFill>
                  <a:srgbClr val="FFFF00"/>
                </a:solidFill>
              </a:rPr>
              <a:t> g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ธาตุแมกนีเซียมมีมวลอะตอม   4.03 × </a:t>
            </a:r>
            <a:r>
              <a:rPr lang="en-US" dirty="0">
                <a:solidFill>
                  <a:srgbClr val="FFFF00"/>
                </a:solidFill>
              </a:rPr>
              <a:t>10</a:t>
            </a:r>
            <a:r>
              <a:rPr lang="en-US" baseline="30000" dirty="0">
                <a:solidFill>
                  <a:srgbClr val="FFFF00"/>
                </a:solidFill>
              </a:rPr>
              <a:t>-23</a:t>
            </a:r>
            <a:r>
              <a:rPr lang="th-TH" dirty="0">
                <a:solidFill>
                  <a:srgbClr val="FFFF00"/>
                </a:solidFill>
              </a:rPr>
              <a:t> กรัม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321139" y="2931923"/>
            <a:ext cx="3249978" cy="1182582"/>
            <a:chOff x="4616066" y="2865636"/>
            <a:chExt cx="3249978" cy="1182582"/>
          </a:xfrm>
        </p:grpSpPr>
        <p:sp>
          <p:nvSpPr>
            <p:cNvPr id="10" name="TextBox 9"/>
            <p:cNvSpPr txBox="1"/>
            <p:nvPr/>
          </p:nvSpPr>
          <p:spPr>
            <a:xfrm>
              <a:off x="4858438" y="2865636"/>
              <a:ext cx="28864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>
                  <a:solidFill>
                    <a:srgbClr val="FFFF00"/>
                  </a:solidFill>
                </a:rPr>
                <a:t>มวลอะตอมของธาตุ (</a:t>
              </a:r>
              <a:r>
                <a:rPr lang="en-US" sz="3200" dirty="0">
                  <a:solidFill>
                    <a:srgbClr val="FFFF00"/>
                  </a:solidFill>
                </a:rPr>
                <a:t>g</a:t>
              </a:r>
              <a:r>
                <a:rPr lang="th-TH" sz="3200" dirty="0">
                  <a:solidFill>
                    <a:srgbClr val="FFFF00"/>
                  </a:solidFill>
                </a:rPr>
                <a:t>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89794" y="3463443"/>
              <a:ext cx="2776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1.66 × 10</a:t>
              </a:r>
              <a:r>
                <a:rPr lang="en-US" sz="3200" baseline="30000" dirty="0">
                  <a:solidFill>
                    <a:srgbClr val="FFFF00"/>
                  </a:solidFill>
                </a:rPr>
                <a:t>-24</a:t>
              </a:r>
              <a:r>
                <a:rPr lang="en-US" sz="3200" dirty="0">
                  <a:solidFill>
                    <a:srgbClr val="FFFF00"/>
                  </a:solidFill>
                </a:rPr>
                <a:t> (g)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4616066" y="3427127"/>
              <a:ext cx="2886421" cy="102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053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5544B156-AE5E-28A3-49B8-CD400DBB1AC5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.1 มวลอะตอม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903141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b="1" dirty="0">
                <a:solidFill>
                  <a:srgbClr val="FFFF00"/>
                </a:solidFill>
              </a:rPr>
              <a:t>ตัวอย่าง </a:t>
            </a:r>
            <a:r>
              <a:rPr lang="en-US" b="1" dirty="0">
                <a:solidFill>
                  <a:srgbClr val="FFFF00"/>
                </a:solidFill>
              </a:rPr>
              <a:t>2</a:t>
            </a:r>
            <a:endParaRPr lang="th-TH" b="1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ธาตุโซเดียม (</a:t>
            </a:r>
            <a:r>
              <a:rPr lang="en-US" dirty="0">
                <a:solidFill>
                  <a:srgbClr val="FFFF00"/>
                </a:solidFill>
              </a:rPr>
              <a:t>Na) 10 </a:t>
            </a:r>
            <a:r>
              <a:rPr lang="th-TH" dirty="0">
                <a:solidFill>
                  <a:srgbClr val="FFFF00"/>
                </a:solidFill>
              </a:rPr>
              <a:t>อะตอม มีมวล 3.82 × 10</a:t>
            </a:r>
            <a:r>
              <a:rPr lang="th-TH" baseline="30000" dirty="0">
                <a:solidFill>
                  <a:srgbClr val="FFFF00"/>
                </a:solidFill>
              </a:rPr>
              <a:t>-22</a:t>
            </a:r>
            <a:r>
              <a:rPr lang="th-TH" dirty="0">
                <a:solidFill>
                  <a:srgbClr val="FFFF00"/>
                </a:solidFill>
              </a:rPr>
              <a:t> กรัม มวลอะตอมสัมพัทธ์ของ</a:t>
            </a:r>
            <a:br>
              <a:rPr lang="th-TH" dirty="0">
                <a:solidFill>
                  <a:srgbClr val="FFFF00"/>
                </a:solidFill>
              </a:rPr>
            </a:br>
            <a:r>
              <a:rPr lang="th-TH" dirty="0">
                <a:solidFill>
                  <a:srgbClr val="FFFF00"/>
                </a:solidFill>
              </a:rPr>
              <a:t>ธาตุโซเดียมมีค่าเท่าใด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วิธีทำ</a:t>
            </a:r>
          </a:p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ขั้นที่ 1</a:t>
            </a:r>
            <a:r>
              <a:rPr lang="th-TH" dirty="0">
                <a:solidFill>
                  <a:srgbClr val="FFFF00"/>
                </a:solidFill>
              </a:rPr>
              <a:t> หามวลอะตอมของโซเดียมหรือมวลของโซเดียม 1 อะตอม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 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มวลของ </a:t>
            </a:r>
            <a:r>
              <a:rPr lang="en-US" dirty="0">
                <a:solidFill>
                  <a:srgbClr val="FFFF00"/>
                </a:solidFill>
              </a:rPr>
              <a:t>Na 1 </a:t>
            </a:r>
            <a:r>
              <a:rPr lang="th-TH" dirty="0">
                <a:solidFill>
                  <a:srgbClr val="FFFF00"/>
                </a:solidFill>
              </a:rPr>
              <a:t>อะตอม </a:t>
            </a:r>
            <a:r>
              <a:rPr lang="en-US" dirty="0">
                <a:solidFill>
                  <a:srgbClr val="FFFF00"/>
                </a:solidFill>
              </a:rPr>
              <a:t>  =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         </a:t>
            </a:r>
          </a:p>
          <a:p>
            <a:pPr marL="57150" indent="0">
              <a:buNone/>
            </a:pPr>
            <a:r>
              <a:rPr lang="en-US" dirty="0">
                <a:solidFill>
                  <a:srgbClr val="FFFF00"/>
                </a:solidFill>
              </a:rPr>
              <a:t>			          =   3.82 × 10</a:t>
            </a:r>
            <a:r>
              <a:rPr lang="en-US" baseline="30000" dirty="0">
                <a:solidFill>
                  <a:srgbClr val="FFFF00"/>
                </a:solidFill>
              </a:rPr>
              <a:t>-23</a:t>
            </a:r>
            <a:r>
              <a:rPr lang="en-US" dirty="0">
                <a:solidFill>
                  <a:srgbClr val="FFFF00"/>
                </a:solidFill>
              </a:rPr>
              <a:t> g/atom</a:t>
            </a: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5100801" y="4444993"/>
            <a:ext cx="3139808" cy="1182582"/>
            <a:chOff x="4726236" y="2865636"/>
            <a:chExt cx="3139808" cy="1182582"/>
          </a:xfrm>
        </p:grpSpPr>
        <p:sp>
          <p:nvSpPr>
            <p:cNvPr id="10" name="TextBox 9"/>
            <p:cNvSpPr txBox="1"/>
            <p:nvPr/>
          </p:nvSpPr>
          <p:spPr>
            <a:xfrm>
              <a:off x="4858439" y="2865636"/>
              <a:ext cx="2666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3.82 × 10</a:t>
              </a:r>
              <a:r>
                <a:rPr lang="en-US" sz="3200" baseline="30000" dirty="0">
                  <a:solidFill>
                    <a:srgbClr val="FFFF00"/>
                  </a:solidFill>
                </a:rPr>
                <a:t>-22</a:t>
              </a:r>
              <a:r>
                <a:rPr lang="en-US" sz="3200" dirty="0">
                  <a:solidFill>
                    <a:srgbClr val="FFFF00"/>
                  </a:solidFill>
                </a:rPr>
                <a:t> g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89794" y="3463443"/>
              <a:ext cx="2776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10 atom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4726236" y="3427127"/>
              <a:ext cx="1994063" cy="708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51429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.1 มวลอะตอม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u="sng" dirty="0">
                <a:solidFill>
                  <a:srgbClr val="FFFF00"/>
                </a:solidFill>
              </a:rPr>
              <a:t>ขั้นที่ </a:t>
            </a:r>
            <a:r>
              <a:rPr lang="en-US" u="sng" dirty="0">
                <a:solidFill>
                  <a:srgbClr val="FFFF00"/>
                </a:solidFill>
              </a:rPr>
              <a:t>2</a:t>
            </a:r>
            <a:r>
              <a:rPr lang="th-TH" dirty="0">
                <a:solidFill>
                  <a:srgbClr val="FFFF00"/>
                </a:solidFill>
              </a:rPr>
              <a:t> หามวลอะตอมสัมพัทธ์ของโซเดียม	  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มวลอะตอมสัมพัทธ์ของ </a:t>
            </a:r>
            <a:r>
              <a:rPr lang="en-US" dirty="0">
                <a:solidFill>
                  <a:srgbClr val="FFFF00"/>
                </a:solidFill>
              </a:rPr>
              <a:t>Na =  </a:t>
            </a:r>
          </a:p>
          <a:p>
            <a:pPr marL="5715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nn-NO" dirty="0">
                <a:solidFill>
                  <a:srgbClr val="FFFF00"/>
                </a:solidFill>
              </a:rPr>
              <a:t>				   =  </a:t>
            </a:r>
          </a:p>
          <a:p>
            <a:pPr marL="57150" indent="0">
              <a:buNone/>
            </a:pPr>
            <a:r>
              <a:rPr lang="nn-NO" dirty="0">
                <a:solidFill>
                  <a:srgbClr val="FFFF00"/>
                </a:solidFill>
              </a:rPr>
              <a:t>				</a:t>
            </a:r>
          </a:p>
          <a:p>
            <a:pPr marL="57150" indent="0">
              <a:buNone/>
            </a:pPr>
            <a:r>
              <a:rPr lang="nn-NO" dirty="0">
                <a:solidFill>
                  <a:srgbClr val="FFFF00"/>
                </a:solidFill>
              </a:rPr>
              <a:t>				   =    23.0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ดังนั้น มวลอะตอมสัมพัทธ์ของธาตุโซเดียมมีค่าเท่ากับ 23.0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144867" y="1774966"/>
            <a:ext cx="3249978" cy="1182582"/>
            <a:chOff x="4616066" y="2865636"/>
            <a:chExt cx="3249978" cy="1182582"/>
          </a:xfrm>
        </p:grpSpPr>
        <p:sp>
          <p:nvSpPr>
            <p:cNvPr id="14" name="TextBox 13"/>
            <p:cNvSpPr txBox="1"/>
            <p:nvPr/>
          </p:nvSpPr>
          <p:spPr>
            <a:xfrm>
              <a:off x="4737262" y="2865636"/>
              <a:ext cx="29635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200" dirty="0"/>
                <a:t>มวลของ </a:t>
              </a:r>
              <a:r>
                <a:rPr lang="en-US" sz="3200" dirty="0"/>
                <a:t>Na 1 </a:t>
              </a:r>
              <a:r>
                <a:rPr lang="th-TH" sz="3200" dirty="0"/>
                <a:t>อะตอม (</a:t>
              </a:r>
              <a:r>
                <a:rPr lang="en-US" sz="3200" dirty="0"/>
                <a:t>g</a:t>
              </a:r>
              <a:r>
                <a:rPr lang="th-TH" sz="3200" dirty="0"/>
                <a:t>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089794" y="3463443"/>
              <a:ext cx="2776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1.66 × 10</a:t>
              </a:r>
              <a:r>
                <a:rPr lang="en-US" sz="3200" baseline="30000" dirty="0"/>
                <a:t>-24</a:t>
              </a:r>
              <a:r>
                <a:rPr lang="en-US" sz="3200" dirty="0"/>
                <a:t> (g)</a:t>
              </a:r>
              <a:endParaRPr lang="th-TH" sz="3200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4616066" y="3427127"/>
              <a:ext cx="2886421" cy="102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5266063" y="2924497"/>
            <a:ext cx="2842354" cy="1182582"/>
            <a:chOff x="4682167" y="2865636"/>
            <a:chExt cx="2842354" cy="1182582"/>
          </a:xfrm>
        </p:grpSpPr>
        <p:sp>
          <p:nvSpPr>
            <p:cNvPr id="18" name="TextBox 17"/>
            <p:cNvSpPr txBox="1"/>
            <p:nvPr/>
          </p:nvSpPr>
          <p:spPr>
            <a:xfrm>
              <a:off x="4858439" y="2865636"/>
              <a:ext cx="26660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3.82 × 10</a:t>
              </a:r>
              <a:r>
                <a:rPr lang="en-US" sz="3200" baseline="30000" dirty="0"/>
                <a:t>-23</a:t>
              </a:r>
              <a:r>
                <a:rPr lang="en-US" sz="3200" dirty="0"/>
                <a:t> g</a:t>
              </a:r>
              <a:endParaRPr lang="th-TH" sz="32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682167" y="3463443"/>
              <a:ext cx="27762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1.66 × 10</a:t>
              </a:r>
              <a:r>
                <a:rPr lang="en-US" sz="3200" baseline="30000" dirty="0"/>
                <a:t>-24</a:t>
              </a:r>
              <a:r>
                <a:rPr lang="en-US" sz="3200" dirty="0"/>
                <a:t> (g)</a:t>
              </a:r>
              <a:endParaRPr lang="th-TH" sz="3200" dirty="0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4726236" y="3427127"/>
              <a:ext cx="1994063" cy="708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11D396A4-262F-2859-3105-CB4E68279D1F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0214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1851" y="357174"/>
            <a:ext cx="10515600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FF00"/>
                </a:solidFill>
              </a:rPr>
              <a:t>4</a:t>
            </a:r>
            <a:r>
              <a:rPr lang="th-TH" dirty="0">
                <a:solidFill>
                  <a:srgbClr val="FFFF00"/>
                </a:solidFill>
              </a:rPr>
              <a:t>.1 มวลอะตอม </a:t>
            </a:r>
            <a:endParaRPr lang="th-TH" sz="4000" dirty="0">
              <a:solidFill>
                <a:srgbClr val="FFFF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831849" y="1515414"/>
            <a:ext cx="10515602" cy="4551349"/>
          </a:xfrm>
          <a:solidFill>
            <a:srgbClr val="333399">
              <a:alpha val="40000"/>
            </a:srgbClr>
          </a:solidFill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เนื่องจากสารเกิดจากการรวมตัวกันของอะตอมธาตุ ซึ่งในธรรมชาติธาตุแต่ละชนิดอาจมีหลายไอโซโทปในปริมาณที่แตกต่างกัน ดังนั้นการคำนวณเกี่ยวกับมวลของสารจึงใช้มวลอะตอม   ที่ได้จากการเฉลี่ยจากค่าของมวลอะตอมของแต่ละไอโซโทปตามปริมาณที่อยู่ในธรรมชาติ ดังนี้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มวลอะตอมเฉลี่ยของธาตุ   = </a:t>
            </a:r>
          </a:p>
          <a:p>
            <a:pPr marL="57150" indent="0">
              <a:buNone/>
            </a:pPr>
            <a:endParaRPr lang="th-TH" dirty="0">
              <a:solidFill>
                <a:srgbClr val="FFFF00"/>
              </a:solidFill>
            </a:endParaRP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มวลอะตอมเฉลี่ยที่คำนวณได้จากมวลอะตอมในหน่วย </a:t>
            </a:r>
            <a:r>
              <a:rPr lang="en-US" dirty="0">
                <a:solidFill>
                  <a:srgbClr val="FFFF00"/>
                </a:solidFill>
              </a:rPr>
              <a:t>u </a:t>
            </a:r>
            <a:r>
              <a:rPr lang="th-TH" dirty="0">
                <a:solidFill>
                  <a:srgbClr val="FFFF00"/>
                </a:solidFill>
              </a:rPr>
              <a:t>หรือมวลอะตอมสัมพัทธ์ของไอโซโทปมีค่าเป็นตัวเลขเท่ากัน แต่มวลอะตอมเฉลี่ยที่คำนวณได้จากมวลอะตอมสัมพัทธ์จะไม่มีหน่วย</a:t>
            </a:r>
          </a:p>
          <a:p>
            <a:pPr marL="57150" indent="0">
              <a:buNone/>
            </a:pPr>
            <a:r>
              <a:rPr lang="th-TH" dirty="0">
                <a:solidFill>
                  <a:srgbClr val="FFFF00"/>
                </a:solidFill>
              </a:rPr>
              <a:t>	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182591" y="3202622"/>
            <a:ext cx="6559391" cy="1141838"/>
            <a:chOff x="4596716" y="2865636"/>
            <a:chExt cx="3211240" cy="1141838"/>
          </a:xfrm>
        </p:grpSpPr>
        <p:sp>
          <p:nvSpPr>
            <p:cNvPr id="21" name="TextBox 20"/>
            <p:cNvSpPr txBox="1"/>
            <p:nvPr/>
          </p:nvSpPr>
          <p:spPr>
            <a:xfrm>
              <a:off x="4596716" y="2865636"/>
              <a:ext cx="321124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7150" indent="0">
                <a:buNone/>
              </a:pPr>
              <a:r>
                <a:rPr lang="th-TH" sz="3200" dirty="0">
                  <a:solidFill>
                    <a:srgbClr val="FFFF00"/>
                  </a:solidFill>
                </a:rPr>
                <a:t>ผลรวมของ [(% ไอโซโทป) (มวลอะตอมของไอโซโทป)]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886213" y="3422699"/>
              <a:ext cx="67207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srgbClr val="FFFF00"/>
                  </a:solidFill>
                </a:rPr>
                <a:t>100</a:t>
              </a:r>
              <a:endParaRPr lang="th-TH" sz="3200" dirty="0">
                <a:solidFill>
                  <a:srgbClr val="FFFF00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4616066" y="3427127"/>
              <a:ext cx="2886421" cy="1025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BAC2D8FD-5C9F-6134-B542-C5B33ECF2A76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9039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>
            <a:extLst>
              <a:ext uri="{FF2B5EF4-FFF2-40B4-BE49-F238E27FC236}">
                <a16:creationId xmlns:a16="http://schemas.microsoft.com/office/drawing/2014/main" id="{B646E5F4-DE88-BD5F-F386-48AD8CEB6AEE}"/>
              </a:ext>
            </a:extLst>
          </p:cNvPr>
          <p:cNvSpPr/>
          <p:nvPr/>
        </p:nvSpPr>
        <p:spPr>
          <a:xfrm>
            <a:off x="0" y="5842433"/>
            <a:ext cx="12192000" cy="1015568"/>
          </a:xfrm>
          <a:prstGeom prst="rect">
            <a:avLst/>
          </a:prstGeom>
          <a:solidFill>
            <a:srgbClr val="00006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6431" y="357174"/>
            <a:ext cx="11718524" cy="944620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th-TH" sz="3600" dirty="0">
                <a:solidFill>
                  <a:srgbClr val="FFFF00"/>
                </a:solidFill>
              </a:rPr>
              <a:t>มวลอะตอมของไอโซโทป ปริมาณร้อยละของไอโซโทป และมวลอะตอมเฉลี่ยของธาตุบางชนิด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3322" y="1392993"/>
            <a:ext cx="7809322" cy="5276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3181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3599</Words>
  <Application>Microsoft Office PowerPoint</Application>
  <PresentationFormat>แบบจอกว้าง</PresentationFormat>
  <Paragraphs>331</Paragraphs>
  <Slides>48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48</vt:i4>
      </vt:variant>
    </vt:vector>
  </HeadingPairs>
  <TitlesOfParts>
    <vt:vector size="53" baseType="lpstr">
      <vt:lpstr>Arial</vt:lpstr>
      <vt:lpstr>Calibri</vt:lpstr>
      <vt:lpstr>Calibri Light</vt:lpstr>
      <vt:lpstr>TH Sarabun New</vt:lpstr>
      <vt:lpstr>ธีมของ Office</vt:lpstr>
      <vt:lpstr>งานนำเสนอ PowerPoint</vt:lpstr>
      <vt:lpstr>4.1 มวลอะตอม </vt:lpstr>
      <vt:lpstr>4.1 มวลอะตอม </vt:lpstr>
      <vt:lpstr>4.1 มวลอะตอม </vt:lpstr>
      <vt:lpstr>4.1 มวลอะตอม </vt:lpstr>
      <vt:lpstr>4.1 มวลอะตอม </vt:lpstr>
      <vt:lpstr>4.1 มวลอะตอม </vt:lpstr>
      <vt:lpstr>4.1 มวลอะตอม </vt:lpstr>
      <vt:lpstr>มวลอะตอมของไอโซโทป ปริมาณร้อยละของไอโซโทป และมวลอะตอมเฉลี่ยของธาตุบางชนิด</vt:lpstr>
      <vt:lpstr>4.2 โมล</vt:lpstr>
      <vt:lpstr>4.2 โมล</vt:lpstr>
      <vt:lpstr>จำนวนอนุภาคของสารบางชนิดปริมาณ 1 โมล</vt:lpstr>
      <vt:lpstr>งานนำเสนอ PowerPoint</vt:lpstr>
      <vt:lpstr>ความสัมพันธ์ระหว่างโมล มวล และปริมาตรของแก๊ส</vt:lpstr>
      <vt:lpstr>มวลของแก๊สบางชนิดปริมาตร 1 ลิตร ที่ STP</vt:lpstr>
      <vt:lpstr>งานนำเสนอ PowerPoint</vt:lpstr>
      <vt:lpstr>ความสัมพันธ์ระหว่างโมล มวล และปริมาตรของแก๊ส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4.3 สูตรเคมี</vt:lpstr>
      <vt:lpstr>4.3.1 กฎสัดส่วนคงที่ </vt:lpstr>
      <vt:lpstr>ปริมาณของทองแดงต่อกำมะถันที่ทำปฏิกิริยาพอดีกัน</vt:lpstr>
      <vt:lpstr>ชวนคิด</vt:lpstr>
      <vt:lpstr>ชวนคิด</vt:lpstr>
      <vt:lpstr>ชวนคิด</vt:lpstr>
      <vt:lpstr>4.3.1 กฎสัดส่วนคงที่ </vt:lpstr>
      <vt:lpstr>4.3.1 กฎสัดส่วนคงที่ </vt:lpstr>
      <vt:lpstr>4.3.1 กฎสัดส่วนคงที่ </vt:lpstr>
      <vt:lpstr>4.3.1 กฎสัดส่วนคงที่ </vt:lpstr>
      <vt:lpstr>4.3.1 กฎสัดส่วนคงที่ </vt:lpstr>
      <vt:lpstr>การหาสูตรโมเลกุลและสูตรอย่างง่าย</vt:lpstr>
      <vt:lpstr>การหาสูตรโมเลกุลและสูตรอย่างง่าย</vt:lpstr>
      <vt:lpstr>สูตรโมเลกุลและสูตรเอมพิริคัลของสารบางชนิด </vt:lpstr>
      <vt:lpstr>การหาสูตรโมเลกุลและสูตรอย่างง่าย</vt:lpstr>
      <vt:lpstr>การหาสูตรโมเลกุลและสูตรอย่างง่าย</vt:lpstr>
      <vt:lpstr>การหาสูตรโมเลกุลและสูตรอย่างง่าย</vt:lpstr>
      <vt:lpstr>4.3.3 การหาสูตรโมเลกุลและสูตรอย่างง่าย</vt:lpstr>
      <vt:lpstr>การหาสูตรโมเลกุลและสูตรอย่างง่าย</vt:lpstr>
      <vt:lpstr>การหาสูตรโมเลกุลและสูตรอย่างง่าย</vt:lpstr>
      <vt:lpstr>การหาสูตรโมเลกุลและสูตรอย่างง่าย</vt:lpstr>
      <vt:lpstr>การหาสูตรโมเลกุลและสูตรอย่างง่าย</vt:lpstr>
      <vt:lpstr>การหาสูตรโมเลกุลและสูตรอย่างง่าย</vt:lpstr>
      <vt:lpstr>การหาสูตรโมเลกุลและสูตรอย่างง่าย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</dc:creator>
  <cp:lastModifiedBy>Admin</cp:lastModifiedBy>
  <cp:revision>26</cp:revision>
  <dcterms:created xsi:type="dcterms:W3CDTF">2024-02-01T03:37:12Z</dcterms:created>
  <dcterms:modified xsi:type="dcterms:W3CDTF">2024-02-02T07:48:37Z</dcterms:modified>
</cp:coreProperties>
</file>