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536" r:id="rId3"/>
    <p:sldId id="517" r:id="rId4"/>
    <p:sldId id="528" r:id="rId5"/>
    <p:sldId id="529" r:id="rId6"/>
    <p:sldId id="531" r:id="rId7"/>
    <p:sldId id="533" r:id="rId8"/>
    <p:sldId id="552" r:id="rId9"/>
    <p:sldId id="555" r:id="rId10"/>
    <p:sldId id="556" r:id="rId11"/>
    <p:sldId id="320" r:id="rId12"/>
    <p:sldId id="485" r:id="rId13"/>
    <p:sldId id="486" r:id="rId14"/>
    <p:sldId id="471" r:id="rId15"/>
    <p:sldId id="488" r:id="rId16"/>
    <p:sldId id="489" r:id="rId17"/>
    <p:sldId id="487" r:id="rId18"/>
    <p:sldId id="483" r:id="rId19"/>
    <p:sldId id="484" r:id="rId20"/>
    <p:sldId id="508" r:id="rId21"/>
    <p:sldId id="510" r:id="rId22"/>
    <p:sldId id="511" r:id="rId23"/>
    <p:sldId id="512" r:id="rId24"/>
    <p:sldId id="513" r:id="rId25"/>
    <p:sldId id="514" r:id="rId26"/>
    <p:sldId id="542" r:id="rId27"/>
    <p:sldId id="546" r:id="rId28"/>
    <p:sldId id="559" r:id="rId29"/>
    <p:sldId id="565" r:id="rId30"/>
    <p:sldId id="567" r:id="rId31"/>
    <p:sldId id="566" r:id="rId32"/>
    <p:sldId id="568" r:id="rId33"/>
    <p:sldId id="569" r:id="rId34"/>
    <p:sldId id="571" r:id="rId35"/>
    <p:sldId id="622" r:id="rId36"/>
    <p:sldId id="573" r:id="rId3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66"/>
    <a:srgbClr val="00FF00"/>
    <a:srgbClr val="FF00FF"/>
    <a:srgbClr val="FFCC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57FAD-55BD-44B2-822A-07F33C532109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CBA35-B107-41A7-A62F-C56DB9C04A3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7868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DB109-764E-42EC-9F10-5239451E17AD}" type="slidenum">
              <a:rPr lang="th-TH" smtClean="0"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2554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295501B-A119-91B8-3682-0A1278286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52F6D807-1784-F3F0-0349-FB51C4D7D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F0FA1A7-FA5B-3452-1ED4-D5B2D4A30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A402C39-0EFA-D895-519D-28B859E7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76C43D7-30F3-E09E-2EDC-31513893F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154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8F9D8A3-A6A8-B101-896E-73DE962FA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5D9AEDA9-3744-54E7-B632-2FB6FC800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D891FB5-53AA-FABB-E9F3-0F50C3AA2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6708035-E9FE-021B-FE06-ED789E84F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85EBC60-E5FD-C389-370D-D202A3FAC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449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C2E2C733-23BC-45D2-EDD6-3875A570D6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AA38028E-D527-CF55-7762-74A849C94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E7785CA-BB40-D2BF-73FF-E18343F4D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09E0DB2-8181-EE65-4652-E29EA6D5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431F694-76B6-9888-C450-EE872FD28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0200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/>
          <p:nvPr userDrawn="1"/>
        </p:nvSpPr>
        <p:spPr>
          <a:xfrm>
            <a:off x="-1" y="5953270"/>
            <a:ext cx="857010" cy="913438"/>
          </a:xfrm>
          <a:custGeom>
            <a:avLst/>
            <a:gdLst>
              <a:gd name="connsiteX0" fmla="*/ 99403 w 857010"/>
              <a:gd name="connsiteY0" fmla="*/ 0 h 913438"/>
              <a:gd name="connsiteX1" fmla="*/ 857010 w 857010"/>
              <a:gd name="connsiteY1" fmla="*/ 12768 h 913438"/>
              <a:gd name="connsiteX2" fmla="*/ 844241 w 857010"/>
              <a:gd name="connsiteY2" fmla="*/ 770375 h 913438"/>
              <a:gd name="connsiteX3" fmla="*/ 696273 w 857010"/>
              <a:gd name="connsiteY3" fmla="*/ 913438 h 913438"/>
              <a:gd name="connsiteX4" fmla="*/ 462919 w 857010"/>
              <a:gd name="connsiteY4" fmla="*/ 913438 h 913438"/>
              <a:gd name="connsiteX5" fmla="*/ 471822 w 857010"/>
              <a:gd name="connsiteY5" fmla="*/ 385187 h 913438"/>
              <a:gd name="connsiteX6" fmla="*/ 0 w 857010"/>
              <a:gd name="connsiteY6" fmla="*/ 377236 h 913438"/>
              <a:gd name="connsiteX7" fmla="*/ 0 w 857010"/>
              <a:gd name="connsiteY7" fmla="*/ 96108 h 913438"/>
              <a:gd name="connsiteX8" fmla="*/ 99403 w 857010"/>
              <a:gd name="connsiteY8" fmla="*/ 0 h 91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38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3" y="913438"/>
                </a:lnTo>
                <a:lnTo>
                  <a:pt x="462919" y="913438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rgbClr val="0061AF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8" name="วงรี 7"/>
          <p:cNvSpPr/>
          <p:nvPr userDrawn="1"/>
        </p:nvSpPr>
        <p:spPr>
          <a:xfrm>
            <a:off x="1928794" y="4429134"/>
            <a:ext cx="428628" cy="428628"/>
          </a:xfrm>
          <a:prstGeom prst="ellipse">
            <a:avLst/>
          </a:prstGeom>
          <a:noFill/>
          <a:ln w="158750" cap="rnd" cmpd="dbl">
            <a:solidFill>
              <a:srgbClr val="0061AF">
                <a:alpha val="11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รูปภาพ 8" descr="Asset 5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7975125">
            <a:off x="-651742" y="2517188"/>
            <a:ext cx="1397318" cy="1308398"/>
          </a:xfrm>
          <a:prstGeom prst="rect">
            <a:avLst/>
          </a:prstGeom>
        </p:spPr>
      </p:pic>
      <p:pic>
        <p:nvPicPr>
          <p:cNvPr id="10" name="รูปภาพ 9" descr="ipstlogo blu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8598" y="6286520"/>
            <a:ext cx="436804" cy="436804"/>
          </a:xfrm>
          <a:prstGeom prst="rect">
            <a:avLst/>
          </a:prstGeom>
        </p:spPr>
      </p:pic>
      <p:sp>
        <p:nvSpPr>
          <p:cNvPr id="11" name="TextBox 4"/>
          <p:cNvSpPr txBox="1"/>
          <p:nvPr userDrawn="1"/>
        </p:nvSpPr>
        <p:spPr>
          <a:xfrm>
            <a:off x="857224" y="6304867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2" name="เครื่องหมายบั้ง 11"/>
          <p:cNvSpPr/>
          <p:nvPr userDrawn="1"/>
        </p:nvSpPr>
        <p:spPr>
          <a:xfrm rot="18957933">
            <a:off x="436103" y="5293898"/>
            <a:ext cx="1071570" cy="1071570"/>
          </a:xfrm>
          <a:prstGeom prst="chevron">
            <a:avLst/>
          </a:prstGeom>
          <a:solidFill>
            <a:srgbClr val="0061A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3" name="เครื่องหมายบั้ง 12"/>
          <p:cNvSpPr/>
          <p:nvPr userDrawn="1"/>
        </p:nvSpPr>
        <p:spPr>
          <a:xfrm rot="18957933">
            <a:off x="936169" y="4793832"/>
            <a:ext cx="1071570" cy="1071570"/>
          </a:xfrm>
          <a:prstGeom prst="chevron">
            <a:avLst/>
          </a:prstGeom>
          <a:solidFill>
            <a:srgbClr val="0061AF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4" name="รูปแบบอิสระ 13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15" name="รูปแบบอิสระ 14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16" name="ตัวยึดเนื้อหา 2"/>
          <p:cNvSpPr>
            <a:spLocks noGrp="1"/>
          </p:cNvSpPr>
          <p:nvPr>
            <p:ph idx="10"/>
          </p:nvPr>
        </p:nvSpPr>
        <p:spPr>
          <a:xfrm>
            <a:off x="831849" y="357174"/>
            <a:ext cx="10515602" cy="4551349"/>
          </a:xfrm>
          <a:solidFill>
            <a:schemeClr val="bg1">
              <a:alpha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th-TH" sz="32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lang="th-TH" sz="28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lang="th-TH" sz="24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31849" y="5080830"/>
            <a:ext cx="10515600" cy="94462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>
              <a:defRPr lang="en-US" sz="4400" b="1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 algn="ctr" fontAlgn="base">
              <a:spcAft>
                <a:spcPct val="0"/>
              </a:spcAft>
            </a:pPr>
            <a:r>
              <a:rPr lang="th-TH" dirty="0"/>
              <a:t>คำอธิบายภาพ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F83A929-5662-4440-9ABE-32A1951E452A}" type="datetime1">
              <a:rPr lang="en-US" smtClean="0"/>
              <a:t>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9030321" y="6356350"/>
            <a:ext cx="2743200" cy="365125"/>
          </a:xfrm>
        </p:spPr>
        <p:txBody>
          <a:bodyPr/>
          <a:lstStyle>
            <a:lvl1pPr>
              <a:defRPr sz="2400"/>
            </a:lvl1pPr>
          </a:lstStyle>
          <a:p>
            <a:fld id="{911D1E24-00A2-4544-8861-F6BFC29008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1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17D398E-C668-8D8B-7F43-9104A0313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D239F87-8758-9E6E-8861-F9B9841CB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08B6570-AA2C-804F-5B65-C92F9C58A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72B1996-9790-C68D-5780-3D51404E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1B6C717-1F72-0E87-7B7F-4CAC5AECB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56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C5454DE-D200-BFA9-430D-C8C53AC32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F043BB0-83A2-C9A4-E27C-2FADE0427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4D12C52-006E-2448-F65D-D4778DCC5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8EE2CC9-EE10-CD23-037A-8B07E0694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37F53D1-AADC-B2AE-73ED-AA085F27A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9253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12A542D-C23F-637C-7A92-080D90D07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86B6E35-C197-9D45-C6C7-EDB686108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31941C72-BE20-1197-EC82-E3C1041FB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2D090033-DBFC-5098-1795-BDD4A5D48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2A98F35-0C7E-B8B0-D7DB-37954395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70F0F52-FBD3-E4D9-CFB5-F75E5D70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82080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EADCB97-A04B-1BF1-2F9E-EFED72051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45798A7-B4EA-5A6D-2702-159E29F8B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1DF2F55-D588-5109-2DED-D7D561182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6D306C69-0B46-F4EA-A1C6-5FB0056B6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13793481-5ED7-8225-BD0D-86DBC6AC7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7386FAC9-B374-2C8F-9BBB-F8CD7D6D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9B2DFF6F-F120-2359-BD02-DDDCDD6A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4A595391-03AA-8855-8236-E2BD9F806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0022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23B6D8F-7F8E-0442-9722-C269D756C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57F6DC4E-E48B-5DCC-9BB6-C2AC4F092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14714A5E-BEB2-8983-B42F-AE07E533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468F0ED8-4BE8-2F05-27FB-FE665AF4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496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4DE00DE0-96AC-B08D-C2C0-916AA7EE3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1DB16175-E13E-D963-A89E-08313A2A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7DD32E1-4D39-523D-2F65-1DF0DD52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64926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B9BE9C1-65E9-999C-FB80-69CCB14B1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6B06150-AA04-0C54-D00D-A1B353D8A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B6BC486-976E-F054-425B-81273D6D8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46216D74-FE60-39CA-F287-D9FB9FEF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B500F88-C3C0-255F-1386-459978D60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6A35870-B750-DF12-F643-07E593379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477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11D13D7-7CA5-B2E9-7AA2-6ABA1BD5B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EEF5C745-7803-2E94-EC76-F2C926B09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397E135D-B8A3-215E-256D-C740D4C01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98171815-15AA-7851-BCDA-E4A142B87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50BC3EE-3C9F-3B8D-3FF6-E9A89C4E7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95D4CB6-146A-BE21-E714-F73805372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601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CCFF"/>
            </a:gs>
            <a:gs pos="23000">
              <a:srgbClr val="3366FF"/>
            </a:gs>
            <a:gs pos="46000">
              <a:srgbClr val="3333FF"/>
            </a:gs>
            <a:gs pos="80000">
              <a:srgbClr val="00006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177B4497-2F88-DAE6-7CC3-8CCEAF07B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C0086D4-3384-37C9-6EEE-FFF85CD70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A1A604B-752C-2A6E-97FC-A822FA4D1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EB092B9-3A23-ADCD-B710-5D1B81BF8E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D58EA88-6949-1E4A-5841-793D69278C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286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>
            <a:extLst>
              <a:ext uri="{FF2B5EF4-FFF2-40B4-BE49-F238E27FC236}">
                <a16:creationId xmlns:a16="http://schemas.microsoft.com/office/drawing/2014/main" id="{CD3C3935-5BF5-B90B-0B86-54FBC506201D}"/>
              </a:ext>
            </a:extLst>
          </p:cNvPr>
          <p:cNvSpPr txBox="1">
            <a:spLocks/>
          </p:cNvSpPr>
          <p:nvPr/>
        </p:nvSpPr>
        <p:spPr>
          <a:xfrm>
            <a:off x="794327" y="1524863"/>
            <a:ext cx="10206182" cy="128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sz="6000" dirty="0">
                <a:solidFill>
                  <a:srgbClr val="FFFF00"/>
                </a:solidFill>
              </a:rPr>
              <a:t>บทที่ 5 สารละลาย</a:t>
            </a: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5" name="ชื่อเรื่อง 3">
            <a:extLst>
              <a:ext uri="{FF2B5EF4-FFF2-40B4-BE49-F238E27FC236}">
                <a16:creationId xmlns:a16="http://schemas.microsoft.com/office/drawing/2014/main" id="{1B6504F8-45AA-D0C7-884B-33D484FA605E}"/>
              </a:ext>
            </a:extLst>
          </p:cNvPr>
          <p:cNvSpPr txBox="1">
            <a:spLocks/>
          </p:cNvSpPr>
          <p:nvPr/>
        </p:nvSpPr>
        <p:spPr>
          <a:xfrm>
            <a:off x="7444509" y="3602182"/>
            <a:ext cx="3943927" cy="60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sz="3600" dirty="0">
                <a:solidFill>
                  <a:srgbClr val="FFFF00"/>
                </a:solidFill>
              </a:rPr>
              <a:t>ครูวิเชษฐ์  ละมัย</a:t>
            </a: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A2D71735-DB8A-13AD-3034-9B6076A120CA}"/>
              </a:ext>
            </a:extLst>
          </p:cNvPr>
          <p:cNvSpPr txBox="1"/>
          <p:nvPr/>
        </p:nvSpPr>
        <p:spPr>
          <a:xfrm>
            <a:off x="299026" y="6026727"/>
            <a:ext cx="810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FF00"/>
                </a:solidFill>
              </a:rPr>
              <a:t>อ้างอิงเนื้อหาจาก สถาบันส่งเสริมการสอนวิทยาศาสตร์และเทคโนโลยี (สสวท.)</a:t>
            </a:r>
          </a:p>
        </p:txBody>
      </p:sp>
    </p:spTree>
    <p:extLst>
      <p:ext uri="{BB962C8B-B14F-4D97-AF65-F5344CB8AC3E}">
        <p14:creationId xmlns:p14="http://schemas.microsoft.com/office/powerpoint/2010/main" val="2936221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5.1 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5074572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</a:t>
            </a:r>
            <a:r>
              <a:rPr lang="th-TH" dirty="0">
                <a:solidFill>
                  <a:srgbClr val="FFFF00"/>
                </a:solidFill>
              </a:rPr>
              <a:t>ถ้านำเศษส่วนโมลของทุกสารในสารละลายมารวมกันจะได้ดังนี้</a:t>
            </a: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</a:t>
            </a:r>
            <a:r>
              <a:rPr lang="en-US" i="1" dirty="0">
                <a:solidFill>
                  <a:srgbClr val="FFFF00"/>
                </a:solidFill>
              </a:rPr>
              <a:t> X</a:t>
            </a:r>
            <a:r>
              <a:rPr lang="en-US" baseline="-25000" dirty="0">
                <a:solidFill>
                  <a:srgbClr val="FFFF00"/>
                </a:solidFill>
              </a:rPr>
              <a:t>A</a:t>
            </a:r>
            <a:r>
              <a:rPr lang="pt-BR" dirty="0">
                <a:solidFill>
                  <a:srgbClr val="FFFF00"/>
                </a:solidFill>
                <a:latin typeface="+mn-lt"/>
              </a:rPr>
              <a:t> + </a:t>
            </a:r>
            <a:r>
              <a:rPr lang="en-US" i="1" dirty="0">
                <a:solidFill>
                  <a:srgbClr val="FFFF00"/>
                </a:solidFill>
              </a:rPr>
              <a:t>X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pt-BR" dirty="0">
                <a:solidFill>
                  <a:srgbClr val="FFFF00"/>
                </a:solidFill>
                <a:latin typeface="+mn-lt"/>
              </a:rPr>
              <a:t> + </a:t>
            </a:r>
            <a:r>
              <a:rPr lang="en-US" i="1" dirty="0">
                <a:solidFill>
                  <a:srgbClr val="FFFF00"/>
                </a:solidFill>
              </a:rPr>
              <a:t>X</a:t>
            </a:r>
            <a:r>
              <a:rPr lang="en-US" baseline="-25000" dirty="0">
                <a:solidFill>
                  <a:srgbClr val="FFFF00"/>
                </a:solidFill>
              </a:rPr>
              <a:t>C</a:t>
            </a:r>
            <a:r>
              <a:rPr lang="pt-BR" dirty="0">
                <a:solidFill>
                  <a:srgbClr val="FFFF00"/>
                </a:solidFill>
                <a:latin typeface="+mn-lt"/>
              </a:rPr>
              <a:t>  =                     </a:t>
            </a:r>
            <a:r>
              <a:rPr lang="pt-BR" dirty="0">
                <a:solidFill>
                  <a:srgbClr val="FFFF00"/>
                </a:solidFill>
              </a:rPr>
              <a:t>+        </a:t>
            </a:r>
            <a:r>
              <a:rPr lang="pt-BR" dirty="0">
                <a:solidFill>
                  <a:srgbClr val="FFFF00"/>
                </a:solidFill>
                <a:latin typeface="+mn-lt"/>
              </a:rPr>
              <a:t>           +                   =  1</a:t>
            </a:r>
            <a:endParaRPr lang="th-TH" dirty="0">
              <a:solidFill>
                <a:srgbClr val="FFFF00"/>
              </a:solidFill>
              <a:latin typeface="+mn-lt"/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</a:t>
            </a: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ถ้านำเศษส่วนโมลของแต่ละสารมาคูณด้วย 100 จะได้ความเข้มข้นของสารนั้นในหน่วยร้อยละโดยโมล (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mole percent) </a:t>
            </a:r>
            <a:r>
              <a:rPr lang="th-TH" dirty="0">
                <a:solidFill>
                  <a:srgbClr val="FFFF00"/>
                </a:solidFill>
                <a:latin typeface="+mn-lt"/>
              </a:rPr>
              <a:t>ดังนี้ </a:t>
            </a: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ร้อยละโดยโมลของ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A  =  </a:t>
            </a:r>
            <a:r>
              <a:rPr lang="en-US" i="1" dirty="0">
                <a:solidFill>
                  <a:srgbClr val="FFFF00"/>
                </a:solidFill>
              </a:rPr>
              <a:t>X</a:t>
            </a:r>
            <a:r>
              <a:rPr lang="en-US" baseline="-25000" dirty="0">
                <a:solidFill>
                  <a:srgbClr val="FFFF00"/>
                </a:solidFill>
              </a:rPr>
              <a:t>A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  × 100 </a:t>
            </a:r>
            <a:endParaRPr lang="th-TH" dirty="0">
              <a:solidFill>
                <a:srgbClr val="FFFF00"/>
              </a:solidFill>
              <a:latin typeface="+mn-lt"/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ร้อยละโดยโมลของ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B  =  </a:t>
            </a:r>
            <a:r>
              <a:rPr lang="en-US" i="1" dirty="0">
                <a:solidFill>
                  <a:srgbClr val="FFFF00"/>
                </a:solidFill>
              </a:rPr>
              <a:t>X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  × 100 </a:t>
            </a:r>
            <a:endParaRPr lang="th-TH" dirty="0">
              <a:solidFill>
                <a:srgbClr val="FFFF00"/>
              </a:solidFill>
              <a:latin typeface="+mn-lt"/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ร้อยละโดยโมลของ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C  =  </a:t>
            </a:r>
            <a:r>
              <a:rPr lang="en-US" i="1" dirty="0">
                <a:solidFill>
                  <a:srgbClr val="FFFF00"/>
                </a:solidFill>
              </a:rPr>
              <a:t>X</a:t>
            </a:r>
            <a:r>
              <a:rPr lang="en-US" baseline="-25000" dirty="0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  × 100</a:t>
            </a:r>
            <a:endParaRPr lang="th-TH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0" y="457200"/>
          <a:ext cx="1143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4102" imgH="126780" progId="Equation.DSMT4">
                  <p:embed/>
                </p:oleObj>
              </mc:Choice>
              <mc:Fallback>
                <p:oleObj r:id="rId2" imgW="114102" imgH="1267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2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3915751" y="1836194"/>
            <a:ext cx="1961924" cy="1129668"/>
            <a:chOff x="9450850" y="3326723"/>
            <a:chExt cx="1961924" cy="1129668"/>
          </a:xfrm>
        </p:grpSpPr>
        <p:sp>
          <p:nvSpPr>
            <p:cNvPr id="11" name="TextBox 10"/>
            <p:cNvSpPr txBox="1"/>
            <p:nvPr/>
          </p:nvSpPr>
          <p:spPr>
            <a:xfrm>
              <a:off x="9996530" y="3326723"/>
              <a:ext cx="1344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FFFF00"/>
                  </a:solidFill>
                </a:rPr>
                <a:t>a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466056" y="3871616"/>
              <a:ext cx="19467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(</a:t>
              </a:r>
              <a:r>
                <a:rPr lang="en-US" sz="3200" i="1" dirty="0">
                  <a:solidFill>
                    <a:srgbClr val="FFFF00"/>
                  </a:solidFill>
                </a:rPr>
                <a:t>a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b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c</a:t>
              </a:r>
              <a:r>
                <a:rPr lang="en-US" sz="3200" dirty="0">
                  <a:solidFill>
                    <a:srgbClr val="FFFF00"/>
                  </a:solidFill>
                </a:rPr>
                <a:t>)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9450850" y="3835300"/>
              <a:ext cx="1506184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811124" y="1815174"/>
            <a:ext cx="1889809" cy="1129668"/>
            <a:chOff x="9450850" y="3326723"/>
            <a:chExt cx="1889809" cy="1129668"/>
          </a:xfrm>
        </p:grpSpPr>
        <p:sp>
          <p:nvSpPr>
            <p:cNvPr id="16" name="TextBox 15"/>
            <p:cNvSpPr txBox="1"/>
            <p:nvPr/>
          </p:nvSpPr>
          <p:spPr>
            <a:xfrm>
              <a:off x="9996530" y="3326723"/>
              <a:ext cx="1344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FFFF00"/>
                  </a:solidFill>
                </a:rPr>
                <a:t>b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466055" y="3871616"/>
              <a:ext cx="187460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(</a:t>
              </a:r>
              <a:r>
                <a:rPr lang="en-US" sz="3200" i="1" dirty="0">
                  <a:solidFill>
                    <a:srgbClr val="FFFF00"/>
                  </a:solidFill>
                </a:rPr>
                <a:t>a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b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c</a:t>
              </a:r>
              <a:r>
                <a:rPr lang="en-US" sz="3200" dirty="0">
                  <a:solidFill>
                    <a:srgbClr val="FFFF00"/>
                  </a:solidFill>
                </a:rPr>
                <a:t>)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9450850" y="3835300"/>
              <a:ext cx="1506184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7634382" y="1815174"/>
            <a:ext cx="1961922" cy="1129668"/>
            <a:chOff x="9450850" y="3326723"/>
            <a:chExt cx="1961922" cy="1129668"/>
          </a:xfrm>
        </p:grpSpPr>
        <p:sp>
          <p:nvSpPr>
            <p:cNvPr id="20" name="TextBox 19"/>
            <p:cNvSpPr txBox="1"/>
            <p:nvPr/>
          </p:nvSpPr>
          <p:spPr>
            <a:xfrm>
              <a:off x="9996530" y="3326723"/>
              <a:ext cx="1344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FFFF00"/>
                  </a:solidFill>
                </a:rPr>
                <a:t>c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466056" y="3871616"/>
              <a:ext cx="19467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(</a:t>
              </a:r>
              <a:r>
                <a:rPr lang="en-US" sz="3200" i="1" dirty="0">
                  <a:solidFill>
                    <a:srgbClr val="FFFF00"/>
                  </a:solidFill>
                </a:rPr>
                <a:t>a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b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c</a:t>
              </a:r>
              <a:r>
                <a:rPr lang="en-US" sz="3200" dirty="0">
                  <a:solidFill>
                    <a:srgbClr val="FFFF00"/>
                  </a:solidFill>
                </a:rPr>
                <a:t>)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9450850" y="3835300"/>
              <a:ext cx="1506184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สี่เหลี่ยมผืนผ้า 5">
            <a:extLst>
              <a:ext uri="{FF2B5EF4-FFF2-40B4-BE49-F238E27FC236}">
                <a16:creationId xmlns:a16="http://schemas.microsoft.com/office/drawing/2014/main" id="{26CE87D3-890E-8642-1F3D-5628BD7964F9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1680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2</a:t>
            </a:r>
            <a:r>
              <a:rPr lang="th-TH" dirty="0">
                <a:solidFill>
                  <a:srgbClr val="FFFF00"/>
                </a:solidFill>
              </a:rPr>
              <a:t> การเตรียมสารละลาย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ในปฏิบัติการทางเคมีส่วนใหญ่ใช้สารในรูปของสารละลาย โดยเฉพาะในหน่วยโมลาร์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จึงจำเป็นต้องเตรียมสารละลายให้มีความเข้มข้นและปริมาตรตามที่ต้องการ การเตรียมสารละลายอาจทำได้โดย นำสารบริสุทธิ์ที่เป็นตัวละลายมาละลายในตัวทำละลายโดยตรง หรือนำสารละลาย </a:t>
            </a:r>
            <a:r>
              <a:rPr lang="th-TH" spc="-50" dirty="0">
                <a:solidFill>
                  <a:srgbClr val="FFFF00"/>
                </a:solidFill>
              </a:rPr>
              <a:t>ที่มีอยู่แล้วมาเติมตัวทำละลายเพื่อทำให้สารละลายเจือจางจนได้ความเข้มข้นและปริมาตรที่ต้องการ </a:t>
            </a:r>
            <a:r>
              <a:rPr lang="th-TH" dirty="0">
                <a:solidFill>
                  <a:srgbClr val="FFFF00"/>
                </a:solidFill>
              </a:rPr>
              <a:t>ซึ่งมีวิธีการเตรียม ดังนี้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B02FFC97-44B9-D1EB-E041-9348474DBF13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48251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C5D34A7E-A397-87CB-DCEA-F829E4171E07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การเตรียมสารละลายจากสารบริสุทธิ์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การเตรียมสารละลายจากสารบริสุทธิ์ ประกอบด้วยขั้นตอนหลัก คือ การคำนวณปริมาณ ของตัวละลาย การชั่งตัวละลาย การละลายในตัวทำละลาย และการปรับปริมาตรของสารละลาย ให้ได้ตามต้องการในขวดกำหนดปริมาตร เช่น ถ้าต้องการเตรียมสารละลายโซเดียมคลอไรด์ (</a:t>
            </a:r>
            <a:r>
              <a:rPr lang="en-US" dirty="0" err="1">
                <a:solidFill>
                  <a:srgbClr val="FFFF00"/>
                </a:solidFill>
              </a:rPr>
              <a:t>NaCl</a:t>
            </a:r>
            <a:r>
              <a:rPr lang="en-US" dirty="0">
                <a:solidFill>
                  <a:srgbClr val="FFFF00"/>
                </a:solidFill>
              </a:rPr>
              <a:t>) </a:t>
            </a:r>
            <a:r>
              <a:rPr lang="th-TH" dirty="0">
                <a:solidFill>
                  <a:srgbClr val="FFFF00"/>
                </a:solidFill>
              </a:rPr>
              <a:t>เข้มข้น 0.020 โมลต่อลิตร ปริมาตร 250 มิลลิลิตร จากโซเดียมคลอไรด์บริสุทธิ์ซึ่งมีมวลต่อโมล เท่ากับ 58.44 กรัมต่อโมล โดยเริ่มต้นจากการคำนวณมวลของโซเดียมคลอไรด์ที่จะใช้ ดังนี้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มวลของ </a:t>
            </a:r>
            <a:r>
              <a:rPr lang="en-US" dirty="0" err="1">
                <a:solidFill>
                  <a:srgbClr val="FFFF00"/>
                </a:solidFill>
              </a:rPr>
              <a:t>NaCl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=                             x 250 mL </a:t>
            </a:r>
            <a:r>
              <a:rPr lang="es-ES" dirty="0" err="1">
                <a:solidFill>
                  <a:srgbClr val="FFFF00"/>
                </a:solidFill>
              </a:rPr>
              <a:t>sol</a:t>
            </a:r>
            <a:r>
              <a:rPr lang="es-ES" u="sng" baseline="30000" dirty="0" err="1">
                <a:solidFill>
                  <a:srgbClr val="FFFF00"/>
                </a:solidFill>
              </a:rPr>
              <a:t>n</a:t>
            </a:r>
            <a:r>
              <a:rPr lang="en-US" baseline="30000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 x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       =   0.29 g </a:t>
            </a:r>
            <a:r>
              <a:rPr lang="en-US" dirty="0" err="1">
                <a:solidFill>
                  <a:srgbClr val="FFFF00"/>
                </a:solidFill>
              </a:rPr>
              <a:t>NaCl</a:t>
            </a: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851222" y="4117656"/>
            <a:ext cx="3028975" cy="1182582"/>
            <a:chOff x="5459166" y="1818598"/>
            <a:chExt cx="1412304" cy="1182582"/>
          </a:xfrm>
        </p:grpSpPr>
        <p:sp>
          <p:nvSpPr>
            <p:cNvPr id="7" name="TextBox 6"/>
            <p:cNvSpPr txBox="1"/>
            <p:nvPr/>
          </p:nvSpPr>
          <p:spPr>
            <a:xfrm>
              <a:off x="5459166" y="1818598"/>
              <a:ext cx="14123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dirty="0">
                  <a:solidFill>
                    <a:srgbClr val="FFFF00"/>
                  </a:solidFill>
                </a:rPr>
                <a:t>0.020 mol </a:t>
              </a:r>
              <a:r>
                <a:rPr lang="es-ES" sz="3200" dirty="0" err="1">
                  <a:solidFill>
                    <a:srgbClr val="FFFF00"/>
                  </a:solidFill>
                </a:rPr>
                <a:t>NaCl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01348" y="2416405"/>
              <a:ext cx="119620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dirty="0">
                  <a:solidFill>
                    <a:srgbClr val="FFFF00"/>
                  </a:solidFill>
                </a:rPr>
                <a:t>1000 </a:t>
              </a:r>
              <a:r>
                <a:rPr lang="es-ES" sz="3200" dirty="0" err="1">
                  <a:solidFill>
                    <a:srgbClr val="FFFF00"/>
                  </a:solidFill>
                </a:rPr>
                <a:t>mL</a:t>
              </a:r>
              <a:r>
                <a:rPr lang="es-ES" sz="3200" dirty="0">
                  <a:solidFill>
                    <a:srgbClr val="FFFF00"/>
                  </a:solidFill>
                </a:rPr>
                <a:t> </a:t>
              </a:r>
              <a:r>
                <a:rPr lang="es-ES" sz="3200" dirty="0" err="1">
                  <a:solidFill>
                    <a:srgbClr val="FFFF00"/>
                  </a:solidFill>
                </a:rPr>
                <a:t>sol</a:t>
              </a:r>
              <a:r>
                <a:rPr lang="es-ES" sz="3200" u="sng" baseline="30000" dirty="0" err="1">
                  <a:solidFill>
                    <a:srgbClr val="FFFF00"/>
                  </a:solidFill>
                </a:rPr>
                <a:t>n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479558" y="2380089"/>
              <a:ext cx="93805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8201000" y="4124172"/>
            <a:ext cx="2746453" cy="1182582"/>
            <a:chOff x="5459166" y="1818598"/>
            <a:chExt cx="1280574" cy="1182582"/>
          </a:xfrm>
        </p:grpSpPr>
        <p:sp>
          <p:nvSpPr>
            <p:cNvPr id="11" name="TextBox 10"/>
            <p:cNvSpPr txBox="1"/>
            <p:nvPr/>
          </p:nvSpPr>
          <p:spPr>
            <a:xfrm>
              <a:off x="5459166" y="1818598"/>
              <a:ext cx="128057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dirty="0">
                  <a:solidFill>
                    <a:srgbClr val="FFFF00"/>
                  </a:solidFill>
                </a:rPr>
                <a:t>58.44 g </a:t>
              </a:r>
              <a:r>
                <a:rPr lang="es-ES" sz="3200" dirty="0" err="1">
                  <a:solidFill>
                    <a:srgbClr val="FFFF00"/>
                  </a:solidFill>
                </a:rPr>
                <a:t>NaCl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01348" y="2416405"/>
              <a:ext cx="11177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s-ES" sz="3200" dirty="0">
                  <a:solidFill>
                    <a:srgbClr val="FFFF00"/>
                  </a:solidFill>
                </a:rPr>
                <a:t>mol </a:t>
              </a:r>
              <a:r>
                <a:rPr lang="es-ES" sz="3200" dirty="0" err="1">
                  <a:solidFill>
                    <a:srgbClr val="FFFF00"/>
                  </a:solidFill>
                </a:rPr>
                <a:t>NaCl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5479558" y="2380089"/>
              <a:ext cx="7525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/>
          <p:nvPr/>
        </p:nvCxnSpPr>
        <p:spPr>
          <a:xfrm flipV="1">
            <a:off x="4680488" y="4308529"/>
            <a:ext cx="1226324" cy="2014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8632379" y="4913627"/>
            <a:ext cx="1226324" cy="2014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629096" y="4912394"/>
            <a:ext cx="1226324" cy="20147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786175" y="4578408"/>
            <a:ext cx="1226324" cy="20147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375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การเตรียมสารละลายจากสารบริสุทธิ์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สังเกตว่าในการคำนวณสามารถใช้ 1000 </a:t>
            </a:r>
            <a:r>
              <a:rPr lang="en-US" dirty="0">
                <a:solidFill>
                  <a:srgbClr val="FFFF00"/>
                </a:solidFill>
              </a:rPr>
              <a:t>mL </a:t>
            </a:r>
            <a:r>
              <a:rPr lang="th-TH" dirty="0">
                <a:solidFill>
                  <a:srgbClr val="FFFF00"/>
                </a:solidFill>
              </a:rPr>
              <a:t>แทน 1 </a:t>
            </a:r>
            <a:r>
              <a:rPr lang="en-US" dirty="0">
                <a:solidFill>
                  <a:srgbClr val="FFFF00"/>
                </a:solidFill>
              </a:rPr>
              <a:t>L </a:t>
            </a:r>
            <a:r>
              <a:rPr lang="th-TH" dirty="0">
                <a:solidFill>
                  <a:srgbClr val="FFFF00"/>
                </a:solidFill>
              </a:rPr>
              <a:t>เพื่อลดขั้นตอนการเปลี่ยนหน่วยปริมาตรได้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จากการคำนวณแสดงว่าต้องใช้โซเดียมคลอไรด์ 0.29 กรัม การเตรียมสารละลาย ทำได้โดยชั่งโซเดียมคลอไรด์ 0.29 กรัม นำมาละลายด้วยน้ำกลั่นแล้วใส่ลงในขวดกำหนดปริมาตร ขนาด 250 มิลลิลิตร จากนั้นเติมน้ำกลั่นจนสารละลายมีปริมาตร 250 มิลลิลิตร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66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การเตรียมสารละลายเจือจางจากสารละลายเข้มข้น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  <a:r>
              <a:rPr lang="th-TH" spc="-70" dirty="0">
                <a:solidFill>
                  <a:srgbClr val="FFFF00"/>
                </a:solidFill>
              </a:rPr>
              <a:t>การเตรียมสารละลายเจือจางจากสารละลายเข้มข้น ประกอบด้วยขั้นตอนหลัก คือ การคำนวณ</a:t>
            </a:r>
            <a:r>
              <a:rPr lang="th-TH" dirty="0">
                <a:solidFill>
                  <a:srgbClr val="FFFF00"/>
                </a:solidFill>
              </a:rPr>
              <a:t>จำนวนโมลของตัวละลายในสารละลายที่ต้องการเตรียม คำนวณปริมาตรสารละลายเข้มข้นที่จะใช้ </a:t>
            </a:r>
            <a:r>
              <a:rPr lang="th-TH" spc="70" dirty="0">
                <a:solidFill>
                  <a:srgbClr val="FFFF00"/>
                </a:solidFill>
              </a:rPr>
              <a:t>ปิเปตต์สารละลายเข้มข้นตามปริมาตรที่คำนวณได้ใส่ลงในขวดกำหนดปริมาตร และการปรับ</a:t>
            </a:r>
            <a:r>
              <a:rPr lang="th-TH" spc="-40" dirty="0">
                <a:solidFill>
                  <a:srgbClr val="FFFF00"/>
                </a:solidFill>
              </a:rPr>
              <a:t>ปริมาตรของสารละลายให้ได้ตามต้องการในขวดกำหนดปริมาตร  เช่น ถ้าต้องการเตรียมสารละลาย </a:t>
            </a:r>
            <a:r>
              <a:rPr lang="th-TH" dirty="0">
                <a:solidFill>
                  <a:srgbClr val="FFFF00"/>
                </a:solidFill>
              </a:rPr>
              <a:t>โซเดียมคลอไรด์เข้มข้น 0.010 โมลต่อลิตร ปริมาตร 100 มิลลิลิตร จากสารละลายโซเดียมคลอไรด์เข้มข้น 0.020 โมลต่อลิตร ที่เตรียมไว้แล้วข้างต้น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3F97D306-BA36-998F-C4CA-2977ED905340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90251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การเตรียมสารละลายเจือจางจากสารละลายเข้มข้น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สามารถทำได้โดยการเจือจางสารละลายดังกล่าว โดยเริ่มต้นจากการคำนวณจำนวนโมล ของโซเดียมคลอไรด์ที่ต้องการเตรียม ดังนี้ 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โมลของ </a:t>
            </a:r>
            <a:r>
              <a:rPr lang="en-US" dirty="0" err="1">
                <a:solidFill>
                  <a:srgbClr val="FFFF00"/>
                </a:solidFill>
              </a:rPr>
              <a:t>NaCl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=                             x 100 mL </a:t>
            </a:r>
            <a:r>
              <a:rPr lang="es-ES" dirty="0" err="1">
                <a:solidFill>
                  <a:srgbClr val="FFFF00"/>
                </a:solidFill>
              </a:rPr>
              <a:t>sol</a:t>
            </a:r>
            <a:r>
              <a:rPr lang="es-ES" u="sng" baseline="30000" dirty="0" err="1">
                <a:solidFill>
                  <a:srgbClr val="FFFF00"/>
                </a:solidFill>
              </a:rPr>
              <a:t>n</a:t>
            </a:r>
            <a:r>
              <a:rPr lang="en-US" baseline="30000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        =   0.0010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NaCl</a:t>
            </a: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สารละลายที่ต้องการเตรียมมีโซเดียมคลอไรด์ 0.0010 โมล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872241" y="2845905"/>
            <a:ext cx="3086736" cy="1182582"/>
            <a:chOff x="5459166" y="1818598"/>
            <a:chExt cx="1439236" cy="1182582"/>
          </a:xfrm>
        </p:grpSpPr>
        <p:sp>
          <p:nvSpPr>
            <p:cNvPr id="7" name="TextBox 6"/>
            <p:cNvSpPr txBox="1"/>
            <p:nvPr/>
          </p:nvSpPr>
          <p:spPr>
            <a:xfrm>
              <a:off x="5459166" y="1818598"/>
              <a:ext cx="13970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dirty="0">
                  <a:solidFill>
                    <a:srgbClr val="FFFF00"/>
                  </a:solidFill>
                </a:rPr>
                <a:t>0.0</a:t>
              </a:r>
              <a:r>
                <a:rPr lang="en-US" sz="3200" dirty="0">
                  <a:solidFill>
                    <a:srgbClr val="FFFF00"/>
                  </a:solidFill>
                </a:rPr>
                <a:t>1</a:t>
              </a:r>
              <a:r>
                <a:rPr lang="es-ES" sz="3200" dirty="0">
                  <a:solidFill>
                    <a:srgbClr val="FFFF00"/>
                  </a:solidFill>
                </a:rPr>
                <a:t>0 mol </a:t>
              </a:r>
              <a:r>
                <a:rPr lang="es-ES" sz="3200" dirty="0" err="1">
                  <a:solidFill>
                    <a:srgbClr val="FFFF00"/>
                  </a:solidFill>
                </a:rPr>
                <a:t>NaCl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01348" y="2416405"/>
              <a:ext cx="13970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dirty="0">
                  <a:solidFill>
                    <a:srgbClr val="FFFF00"/>
                  </a:solidFill>
                </a:rPr>
                <a:t>1000 </a:t>
              </a:r>
              <a:r>
                <a:rPr lang="es-ES" sz="3200" dirty="0" err="1">
                  <a:solidFill>
                    <a:srgbClr val="FFFF00"/>
                  </a:solidFill>
                </a:rPr>
                <a:t>mL</a:t>
              </a:r>
              <a:r>
                <a:rPr lang="es-ES" sz="3200" dirty="0">
                  <a:solidFill>
                    <a:srgbClr val="FFFF00"/>
                  </a:solidFill>
                </a:rPr>
                <a:t> </a:t>
              </a:r>
              <a:r>
                <a:rPr lang="es-ES" sz="3200" dirty="0" err="1">
                  <a:solidFill>
                    <a:srgbClr val="FFFF00"/>
                  </a:solidFill>
                </a:rPr>
                <a:t>sol</a:t>
              </a:r>
              <a:r>
                <a:rPr lang="es-ES" sz="3200" u="sng" baseline="30000" dirty="0" err="1">
                  <a:solidFill>
                    <a:srgbClr val="FFFF00"/>
                  </a:solidFill>
                </a:rPr>
                <a:t>n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479558" y="2380089"/>
              <a:ext cx="938058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/>
          <p:cNvCxnSpPr/>
          <p:nvPr/>
        </p:nvCxnSpPr>
        <p:spPr>
          <a:xfrm flipV="1">
            <a:off x="4708634" y="3584028"/>
            <a:ext cx="1103587" cy="31531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868509" y="3159933"/>
            <a:ext cx="1103587" cy="31531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FCBF098D-CF76-33D3-D1E0-86D4530942F0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1796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การเตรียมสารละลายเจือจางจากสารละลายเข้มข้น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คำนวณปริมาตรของสารละลายโซเดียมคลอไรด์เข้มข้น 0.020 โมลต่อลิตร ที่มีจำนวนโมลเท่ากับ 0.0010 โมล ดังนี้</a:t>
            </a: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ปริมาตรของสารละลาย = 0.0010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NaCl</a:t>
            </a:r>
            <a:r>
              <a:rPr lang="en-US" dirty="0">
                <a:solidFill>
                  <a:srgbClr val="FFFF00"/>
                </a:solidFill>
              </a:rPr>
              <a:t>  x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       	        =   50 mL </a:t>
            </a:r>
            <a:r>
              <a:rPr lang="es-ES" dirty="0" err="1">
                <a:solidFill>
                  <a:srgbClr val="FFFF00"/>
                </a:solidFill>
              </a:rPr>
              <a:t>sol</a:t>
            </a:r>
            <a:r>
              <a:rPr lang="es-ES" u="sng" baseline="30000" dirty="0" err="1">
                <a:solidFill>
                  <a:srgbClr val="FFFF00"/>
                </a:solidFill>
              </a:rPr>
              <a:t>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148206" y="2246816"/>
            <a:ext cx="2981215" cy="1675025"/>
            <a:chOff x="5472444" y="1818598"/>
            <a:chExt cx="1390036" cy="1675025"/>
          </a:xfrm>
        </p:grpSpPr>
        <p:sp>
          <p:nvSpPr>
            <p:cNvPr id="7" name="TextBox 6"/>
            <p:cNvSpPr txBox="1"/>
            <p:nvPr/>
          </p:nvSpPr>
          <p:spPr>
            <a:xfrm>
              <a:off x="5508168" y="1818598"/>
              <a:ext cx="13543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dirty="0">
                  <a:solidFill>
                    <a:srgbClr val="FFFF00"/>
                  </a:solidFill>
                </a:rPr>
                <a:t>1000 </a:t>
              </a:r>
              <a:r>
                <a:rPr lang="es-ES" sz="3200" dirty="0" err="1">
                  <a:solidFill>
                    <a:srgbClr val="FFFF00"/>
                  </a:solidFill>
                </a:rPr>
                <a:t>mL</a:t>
              </a:r>
              <a:r>
                <a:rPr lang="es-ES" sz="3200" dirty="0">
                  <a:solidFill>
                    <a:srgbClr val="FFFF00"/>
                  </a:solidFill>
                </a:rPr>
                <a:t> </a:t>
              </a:r>
              <a:r>
                <a:rPr lang="es-ES" sz="3200" dirty="0" err="1">
                  <a:solidFill>
                    <a:srgbClr val="FFFF00"/>
                  </a:solidFill>
                </a:rPr>
                <a:t>sol</a:t>
              </a:r>
              <a:r>
                <a:rPr lang="es-ES" sz="3200" u="sng" baseline="30000" dirty="0" err="1">
                  <a:solidFill>
                    <a:srgbClr val="FFFF00"/>
                  </a:solidFill>
                </a:rPr>
                <a:t>n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472444" y="2416405"/>
              <a:ext cx="110258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dirty="0">
                  <a:solidFill>
                    <a:srgbClr val="FFFF00"/>
                  </a:solidFill>
                </a:rPr>
                <a:t>0.020 mol </a:t>
              </a:r>
              <a:r>
                <a:rPr lang="es-ES" sz="3200" dirty="0" err="1">
                  <a:solidFill>
                    <a:srgbClr val="FFFF00"/>
                  </a:solidFill>
                </a:rPr>
                <a:t>NaCl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479558" y="2380089"/>
              <a:ext cx="93805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/>
          <p:cNvCxnSpPr/>
          <p:nvPr/>
        </p:nvCxnSpPr>
        <p:spPr>
          <a:xfrm flipV="1">
            <a:off x="5538768" y="2629632"/>
            <a:ext cx="1103587" cy="31531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8014002" y="2944942"/>
            <a:ext cx="1103587" cy="31531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C4CEF5D3-C336-C58F-43AD-7E47D4A31AEA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4870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การเตรียมสารละลายเจือจางจากสารละลายเข้มข้น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เมื่อทราบปริมาตรของสารละลายเข้มข้นที่ต้องนำมาเจือจางแล้ว การเจือจางสามารถทำได้ โดยการปิเปตต์สารละลายดังกล่าวตามปริมาตรที่คำนวณได้ลงในขวดกำหนดปริมาตรขนาด 100 มิลลิลิตร แล้วนำมาเติมน้ำกลั่นซึ่งเป็นตัวทำละลาย จนสารละลายมีปริมาตรเป็น 100 มิลลิลิตร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  <a:r>
              <a:rPr lang="th-TH" spc="60" dirty="0">
                <a:solidFill>
                  <a:srgbClr val="FFFF00"/>
                </a:solidFill>
              </a:rPr>
              <a:t>การเตรียมสารละลายให้มีความเข้มข้นที่แม่น จำเป็นต้องใช้เครื่องมือและอุปกรณ์ที่มี</a:t>
            </a:r>
            <a:r>
              <a:rPr lang="th-TH" spc="-60" dirty="0">
                <a:solidFill>
                  <a:srgbClr val="FFFF00"/>
                </a:solidFill>
              </a:rPr>
              <a:t>ความละเอียดสูง เช่น เครื่องชั่งที่มีความละเอียดสูง ขวดกำหนดปริมาตร ปิเปตต์ ซึ่งผู้เตรียมสารละลาย</a:t>
            </a:r>
            <a:r>
              <a:rPr lang="th-TH" spc="-50" dirty="0">
                <a:solidFill>
                  <a:srgbClr val="FFFF00"/>
                </a:solidFill>
              </a:rPr>
              <a:t>ควรมีทักษะในการใช้อุปกรณ์เหล่านี้อย่างถูกต้อง และนักเรียนจะได้ฝึกฝนทักษะดังกล่าวจากกิจกรรม </a:t>
            </a:r>
            <a:r>
              <a:rPr lang="th-TH" dirty="0">
                <a:solidFill>
                  <a:srgbClr val="FFFF00"/>
                </a:solidFill>
              </a:rPr>
              <a:t>ต่อไปนี้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BC95F32B-0EBE-CE54-0BBF-C3622F7EE6AA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816919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8CE58484-9756-CF38-BAA4-31F106589880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2</a:t>
            </a:r>
            <a:r>
              <a:rPr lang="th-TH" dirty="0">
                <a:solidFill>
                  <a:srgbClr val="FFFF00"/>
                </a:solidFill>
              </a:rPr>
              <a:t> การเตรียมสารละลาย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การเตรียมสารละลายโดยทำให้เจือจางเป็น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การทำให้ความเข้มข้นของสารละลายลดลง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เพราะว่าในสารละลายมีจำนวนโมลตัวละลาย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คงที่ แต่มีการเติมตัวทำละลายลงไปเพื่อทำให้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ปริมาตรของสารละลายเพิ่มขึ้น ดังรูป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617211" y="4927087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b="1" dirty="0">
                <a:solidFill>
                  <a:schemeClr val="bg1"/>
                </a:solidFill>
              </a:rPr>
              <a:t>โมเลกุลของตัวละลายและตัวทำละลาย</a:t>
            </a:r>
          </a:p>
          <a:p>
            <a:r>
              <a:rPr lang="th-TH" sz="2400" b="1" dirty="0">
                <a:solidFill>
                  <a:schemeClr val="bg1"/>
                </a:solidFill>
              </a:rPr>
              <a:t>ในสารละลายเข้มข้นและเจือจาง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4257" y="1539898"/>
            <a:ext cx="6236138" cy="454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25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2</a:t>
            </a:r>
            <a:r>
              <a:rPr lang="th-TH" dirty="0">
                <a:solidFill>
                  <a:srgbClr val="FFFF00"/>
                </a:solidFill>
              </a:rPr>
              <a:t> การเตรียมสารละลาย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 lnSpcReduction="10000"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จากที่ทราบแล้วว่าจำนวนโมลของตัวละลายก่อนและหลังการทำให้เจือจางมีค่าเท่ากัน 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ความสัมพันธ์ระหว่างความเข้มข้นและปริมาตรของสารละลายก่อนและหลังการทำให้เจือจางเป็นอย่างไร พิจารณาได้ดังนี้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ความสัมพันธ์ของความเข้มข้นในหน่วยของโมลาริตี เป็นดังนี้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	โมลาริตี (</a:t>
            </a:r>
            <a:r>
              <a:rPr lang="th-TH" i="1" dirty="0">
                <a:solidFill>
                  <a:srgbClr val="FFFF00"/>
                </a:solidFill>
              </a:rPr>
              <a:t>M</a:t>
            </a:r>
            <a:r>
              <a:rPr lang="th-TH" dirty="0">
                <a:solidFill>
                  <a:srgbClr val="FFFF00"/>
                </a:solidFill>
              </a:rPr>
              <a:t>)       = 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กำหนดให้ 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dirty="0">
                <a:solidFill>
                  <a:srgbClr val="FFFF00"/>
                </a:solidFill>
              </a:rPr>
              <a:t>  </a:t>
            </a:r>
            <a:r>
              <a:rPr lang="th-TH" dirty="0">
                <a:solidFill>
                  <a:srgbClr val="FFFF00"/>
                </a:solidFill>
              </a:rPr>
              <a:t>เป็นความเข้มข้นของสารละลาย (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/L)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 	     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dirty="0">
                <a:solidFill>
                  <a:srgbClr val="FFFF00"/>
                </a:solidFill>
              </a:rPr>
              <a:t>  </a:t>
            </a:r>
            <a:r>
              <a:rPr lang="th-TH" dirty="0">
                <a:solidFill>
                  <a:srgbClr val="FFFF00"/>
                </a:solidFill>
              </a:rPr>
              <a:t>เป็นปริมาตรของสารละลาย (</a:t>
            </a:r>
            <a:r>
              <a:rPr lang="en-US" dirty="0">
                <a:solidFill>
                  <a:srgbClr val="FFFF00"/>
                </a:solidFill>
              </a:rPr>
              <a:t>L)  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     </a:t>
            </a:r>
            <a:r>
              <a:rPr lang="en-US" i="1" dirty="0">
                <a:solidFill>
                  <a:srgbClr val="FFFF00"/>
                </a:solidFill>
              </a:rPr>
              <a:t>n</a:t>
            </a:r>
            <a:r>
              <a:rPr lang="en-US" dirty="0">
                <a:solidFill>
                  <a:srgbClr val="FFFF00"/>
                </a:solidFill>
              </a:rPr>
              <a:t>  </a:t>
            </a:r>
            <a:r>
              <a:rPr lang="th-TH" dirty="0">
                <a:solidFill>
                  <a:srgbClr val="FFFF00"/>
                </a:solidFill>
              </a:rPr>
              <a:t>เป็นจำนวนโมลของตัวละลาย (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)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129647" y="3297372"/>
            <a:ext cx="4342827" cy="1182582"/>
            <a:chOff x="5501206" y="1818598"/>
            <a:chExt cx="2074448" cy="1182582"/>
          </a:xfrm>
        </p:grpSpPr>
        <p:sp>
          <p:nvSpPr>
            <p:cNvPr id="7" name="TextBox 6"/>
            <p:cNvSpPr txBox="1"/>
            <p:nvPr/>
          </p:nvSpPr>
          <p:spPr>
            <a:xfrm>
              <a:off x="5501206" y="1818598"/>
              <a:ext cx="20744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จำนวนโมลของตัวละลาย (</a:t>
              </a:r>
              <a:r>
                <a:rPr lang="pt-BR" sz="3200" dirty="0">
                  <a:solidFill>
                    <a:srgbClr val="FFFF00"/>
                  </a:solidFill>
                </a:rPr>
                <a:t>mol)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36519" y="2416405"/>
              <a:ext cx="16351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ปริมาตรของสารละลาย (</a:t>
              </a:r>
              <a:r>
                <a:rPr lang="en-US" sz="3200" dirty="0">
                  <a:solidFill>
                    <a:srgbClr val="FFFF00"/>
                  </a:solidFill>
                </a:rPr>
                <a:t>L)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549842" y="2380089"/>
              <a:ext cx="1562373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6B2AE4B9-BC9E-E63F-180B-C1B5C496FB68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1163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9D4078AC-D418-5731-FBA3-505853BC4DA4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47452589-38A4-CE62-10A2-1B4605667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5.1 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92CFDF02-70B2-5F95-22C6-4D986066420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r>
              <a:rPr lang="th-TH" dirty="0">
                <a:solidFill>
                  <a:srgbClr val="FFFF00"/>
                </a:solidFill>
              </a:rPr>
              <a:t>สารละลายประกอบด้วยตัวละลายและตัวทำละลายในปริมาณที่แตกต่างกัน ซึ่งปริมาณของสารในสารละลายสามารถระบุในรูปของความเข้มข้น โดยความเข้มข้นหมายถึงปริมาณของสารต่อปริมาณของสารละลายหรือต่อปริมาณของตัวทำละลาย 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th-TH" dirty="0">
                <a:solidFill>
                  <a:srgbClr val="FFFF00"/>
                </a:solidFill>
              </a:rPr>
              <a:t>ความเข้มข้นของสารละลายมีหลากหลาย ได้แก่ ร้อยละหรือส่วนในร้อยส่วน ส่วนในล้านส่วน ส่วนในพันล้านส่วน โมลาริตี โมแลลิตี และเศษส่วนโมล ซึ่งมีความหมายและวิธีการคำนวณ ดังต่อไปนี้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485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จำนวนโมลของตัวละลาย (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)  =   </a:t>
            </a:r>
            <a:r>
              <a:rPr lang="th-TH" dirty="0">
                <a:solidFill>
                  <a:srgbClr val="FFFF00"/>
                </a:solidFill>
              </a:rPr>
              <a:t>โมลาริตี (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/L) × </a:t>
            </a:r>
            <a:r>
              <a:rPr lang="th-TH" dirty="0">
                <a:solidFill>
                  <a:srgbClr val="FFFF00"/>
                </a:solidFill>
              </a:rPr>
              <a:t>ปริมาตรของสารละลาย (</a:t>
            </a:r>
            <a:r>
              <a:rPr lang="en-US" dirty="0">
                <a:solidFill>
                  <a:srgbClr val="FFFF00"/>
                </a:solidFill>
              </a:rPr>
              <a:t>L)</a:t>
            </a:r>
            <a:r>
              <a:rPr lang="th-TH" dirty="0">
                <a:solidFill>
                  <a:srgbClr val="FFFF00"/>
                </a:solidFill>
              </a:rPr>
              <a:t>		</a:t>
            </a:r>
            <a:r>
              <a:rPr lang="en-US" dirty="0">
                <a:solidFill>
                  <a:srgbClr val="FFFF00"/>
                </a:solidFill>
              </a:rPr>
              <a:t>                            			      </a:t>
            </a:r>
            <a:r>
              <a:rPr lang="en-US" i="1" dirty="0">
                <a:solidFill>
                  <a:srgbClr val="FFFF00"/>
                </a:solidFill>
              </a:rPr>
              <a:t>n</a:t>
            </a:r>
            <a:r>
              <a:rPr lang="en-US" dirty="0">
                <a:solidFill>
                  <a:srgbClr val="FFFF00"/>
                </a:solidFill>
              </a:rPr>
              <a:t>  =   </a:t>
            </a:r>
            <a:r>
              <a:rPr lang="en-US" i="1" dirty="0">
                <a:solidFill>
                  <a:srgbClr val="FFFF00"/>
                </a:solidFill>
              </a:rPr>
              <a:t>MV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ถ้าให้ 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เป็นความเข้มข้นของสารละลายก่อนทำให้เจือจาง (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/L)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เป็นความเข้มข้นของสารละลายหลังทำให้เจือจาง (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/L)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en-US" i="1" dirty="0">
                <a:solidFill>
                  <a:srgbClr val="FFFF00"/>
                </a:solidFill>
              </a:rPr>
              <a:t>        V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เป็นปริมาตรของสารละลายก่อนทำให้เจือจาง (</a:t>
            </a:r>
            <a:r>
              <a:rPr lang="en-US" dirty="0">
                <a:solidFill>
                  <a:srgbClr val="FFFF00"/>
                </a:solidFill>
              </a:rPr>
              <a:t>L)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en-US" i="1" dirty="0">
                <a:solidFill>
                  <a:srgbClr val="FFFF00"/>
                </a:solidFill>
              </a:rPr>
              <a:t>        V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เป็นปริมาตรของสารละลายหลังทำให้เจือจาง (</a:t>
            </a:r>
            <a:r>
              <a:rPr lang="en-US" dirty="0">
                <a:solidFill>
                  <a:srgbClr val="FFFF00"/>
                </a:solidFill>
              </a:rPr>
              <a:t>L)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314E9A3E-F926-6C47-98AF-2CDD578A1FAD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94814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เนื่องจากจำนวนโมลของตัวละลายก่อนและหลังการทำให้เจือจางมีค่าเท่ากัน ดังนั้น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 			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   =    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</a:p>
          <a:p>
            <a:pPr marL="5715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th-TH" spc="-100" dirty="0">
                <a:solidFill>
                  <a:srgbClr val="FFFF00"/>
                </a:solidFill>
              </a:rPr>
              <a:t>ความสัมพันธ์ระหว่างความเข้มข้นกับปริมาตรนี้สามารถนำไปใช้คำนวณปริมาตรและความเข้มข้น</a:t>
            </a:r>
            <a:r>
              <a:rPr lang="th-TH" dirty="0">
                <a:solidFill>
                  <a:srgbClr val="FFFF00"/>
                </a:solidFill>
              </a:rPr>
              <a:t>ของสารละลายเดิมหรือของสารละลายที่เตรียมได้ โดย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กับ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จะต้องเป็นหน่วยความเข้มข้นเดียวกันและ 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กับ 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จะต้องเป็นหน่วยปริมาตรเดียวกัน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4DF918F2-B720-78E7-D5BE-DA647F2016B1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758739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ความเข้มข้นของสารละลาย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8" y="1515414"/>
            <a:ext cx="10674351" cy="4789453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ตัวอย่าง </a:t>
            </a:r>
            <a:r>
              <a:rPr lang="th-TH" dirty="0">
                <a:solidFill>
                  <a:srgbClr val="FFFF00"/>
                </a:solidFill>
              </a:rPr>
              <a:t>	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ต้องใช้สารละลายโพแทสเซียมเปอร์แมงกาเนตเข้มข้น 0.020 โมลต่อลิตร ปริมาตรเท่าใด ใน</a:t>
            </a:r>
            <a:r>
              <a:rPr lang="th-TH" spc="-50" dirty="0">
                <a:solidFill>
                  <a:srgbClr val="FFFF00"/>
                </a:solidFill>
              </a:rPr>
              <a:t>การเตรียมสารละลายโพแทสเซียมเปอร์แมงกาเนตเข้มข้น 0.010 โมลต่อลิตร ปริมาตร 100 มิลลิลิตร</a:t>
            </a:r>
          </a:p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วิธีทำ</a:t>
            </a:r>
            <a:endParaRPr lang="en-US" u="sng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กำหนดให้	</a:t>
            </a:r>
            <a:r>
              <a:rPr lang="en-US" i="1" dirty="0">
                <a:solidFill>
                  <a:srgbClr val="FFFF00"/>
                </a:solidFill>
              </a:rPr>
              <a:t> M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it-IT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it-IT" dirty="0">
                <a:solidFill>
                  <a:srgbClr val="FFFF00"/>
                </a:solidFill>
              </a:rPr>
              <a:t>= 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it-IT" dirty="0">
                <a:solidFill>
                  <a:srgbClr val="FFFF00"/>
                </a:solidFill>
              </a:rPr>
              <a:t>0.020 mol/L </a:t>
            </a:r>
            <a:r>
              <a:rPr lang="th-TH" dirty="0">
                <a:solidFill>
                  <a:srgbClr val="FFFF00"/>
                </a:solidFill>
              </a:rPr>
              <a:t>		</a:t>
            </a:r>
            <a:r>
              <a:rPr lang="en-US" i="1" dirty="0">
                <a:solidFill>
                  <a:srgbClr val="FFFF00"/>
                </a:solidFill>
              </a:rPr>
              <a:t> V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  =     ?  mL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	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it-IT" dirty="0">
                <a:solidFill>
                  <a:srgbClr val="FFFF00"/>
                </a:solidFill>
              </a:rPr>
              <a:t> = 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it-IT" dirty="0">
                <a:solidFill>
                  <a:srgbClr val="FFFF00"/>
                </a:solidFill>
              </a:rPr>
              <a:t>0.010 mol/L 		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  =   100 mL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6417F2D3-B926-7A04-567C-4B93153767BD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7892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418AC34F-F778-DB0C-4F0C-6BCA548A70F8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ความเข้มข้นของสารละลาย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8" y="1515414"/>
            <a:ext cx="10674351" cy="4789453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แทนค่าลงในความสัมพันธ์	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   =    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    (0.020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/L) (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)  =     (0.010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/L) (100 mL) 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	    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  =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 					=     50 mL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ต้องใช้สารละลายโพแทสเซียมเปอร์แมงกาเนตเข้มข้น 0.020 โมลต่อลิตรปริมาตร 50 มิลลิลิตร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จะสังเกตได้ว่า ผลการคำนวณปริมาตรของสารละลายโพแทสเซียมเปอร์แมงกาเนตเข้มข้น 0.020 โมลต่อลิตร ที่ต้องใช้มีค่าเท่ากับการคำนวณผ่านจำนวนโมลของตัวละลายแล้วคำนวณปริมาตรสารละลายเข้มข้นที่จะใช้ ดังที่ได้กล่าวมาแล้วข้างต้น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006205" y="2469638"/>
            <a:ext cx="4030639" cy="1016024"/>
            <a:chOff x="5501206" y="1911586"/>
            <a:chExt cx="4030639" cy="1016024"/>
          </a:xfrm>
        </p:grpSpPr>
        <p:sp>
          <p:nvSpPr>
            <p:cNvPr id="8" name="TextBox 7"/>
            <p:cNvSpPr txBox="1"/>
            <p:nvPr/>
          </p:nvSpPr>
          <p:spPr>
            <a:xfrm>
              <a:off x="5501206" y="1911586"/>
              <a:ext cx="40306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3200" dirty="0">
                  <a:solidFill>
                    <a:srgbClr val="FFFF00"/>
                  </a:solidFill>
                </a:rPr>
                <a:t>(0.010 mol/L) (100 mL)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6352" y="2342835"/>
              <a:ext cx="24854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3200" dirty="0">
                  <a:solidFill>
                    <a:srgbClr val="FFFF00"/>
                  </a:solidFill>
                </a:rPr>
                <a:t>(0.020 mol/L)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553129" y="2380089"/>
              <a:ext cx="2812068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/>
          <p:cNvCxnSpPr/>
          <p:nvPr/>
        </p:nvCxnSpPr>
        <p:spPr>
          <a:xfrm flipV="1">
            <a:off x="7325710" y="2961425"/>
            <a:ext cx="956442" cy="37088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776652" y="2515316"/>
            <a:ext cx="956442" cy="37088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088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ความเข้มข้นของสารละลาย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8" y="1515414"/>
            <a:ext cx="10674351" cy="4789453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ตัวอย่าง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 ใช้สารละลายกรดซัลฟิวริกเข้มข้น 3.0 โมลาร์ ปริมาตร 15 มิลลิลิตร ในการเตรียม</a:t>
            </a:r>
            <a:r>
              <a:rPr lang="th-TH" spc="-30" dirty="0">
                <a:solidFill>
                  <a:srgbClr val="FFFF00"/>
                </a:solidFill>
              </a:rPr>
              <a:t>สารละลายกรดซัลฟิวริกเจือจางที่มีปริมาตร 450 มิลลิลิตร สารละลายกรดซัลฟิวริกเจือจางที่เตรียมได้</a:t>
            </a:r>
            <a:r>
              <a:rPr lang="th-TH" dirty="0">
                <a:solidFill>
                  <a:srgbClr val="FFFF00"/>
                </a:solidFill>
              </a:rPr>
              <a:t>มีความเข้มข้นกี่โมลาร์</a:t>
            </a:r>
          </a:p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วิธีทำ</a:t>
            </a:r>
            <a:endParaRPr lang="en-US" u="sng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กำหนดให้	</a:t>
            </a:r>
            <a:r>
              <a:rPr lang="en-US" i="1" dirty="0">
                <a:solidFill>
                  <a:srgbClr val="FFFF00"/>
                </a:solidFill>
              </a:rPr>
              <a:t> M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it-IT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it-IT" dirty="0">
                <a:solidFill>
                  <a:srgbClr val="FFFF00"/>
                </a:solidFill>
              </a:rPr>
              <a:t>= 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3.</a:t>
            </a:r>
            <a:r>
              <a:rPr lang="it-IT" dirty="0">
                <a:solidFill>
                  <a:srgbClr val="FFFF00"/>
                </a:solidFill>
              </a:rPr>
              <a:t>0 mol/L </a:t>
            </a:r>
            <a:r>
              <a:rPr lang="th-TH" dirty="0">
                <a:solidFill>
                  <a:srgbClr val="FFFF00"/>
                </a:solidFill>
              </a:rPr>
              <a:t>		</a:t>
            </a:r>
            <a:r>
              <a:rPr lang="en-US" i="1" dirty="0">
                <a:solidFill>
                  <a:srgbClr val="FFFF00"/>
                </a:solidFill>
              </a:rPr>
              <a:t> V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  =   15  mL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	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it-IT" dirty="0">
                <a:solidFill>
                  <a:srgbClr val="FFFF00"/>
                </a:solidFill>
              </a:rPr>
              <a:t> =    </a:t>
            </a:r>
            <a:r>
              <a:rPr lang="en-US" dirty="0">
                <a:solidFill>
                  <a:srgbClr val="FFFF00"/>
                </a:solidFill>
              </a:rPr>
              <a:t>?  </a:t>
            </a:r>
            <a:r>
              <a:rPr lang="it-IT" dirty="0">
                <a:solidFill>
                  <a:srgbClr val="FFFF00"/>
                </a:solidFill>
              </a:rPr>
              <a:t>mol/L 		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  =  450 mL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DCBC4E33-D407-549E-F645-3FCF54E7F838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223784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ความเข้มข้นของสารละลาย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8" y="1515414"/>
            <a:ext cx="10674351" cy="4789453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แทนค่าลงในความสัมพันธ์	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      =    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i="1" dirty="0">
                <a:solidFill>
                  <a:srgbClr val="FFFF00"/>
                </a:solidFill>
              </a:rPr>
              <a:t>V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    (3.0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/L) (15 mL)   =     (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) (450 mL)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    	      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 =</a:t>
            </a:r>
          </a:p>
          <a:p>
            <a:pPr marL="57150" indent="0">
              <a:lnSpc>
                <a:spcPct val="150000"/>
              </a:lnSpc>
              <a:buNone/>
            </a:pPr>
            <a:r>
              <a:rPr lang="en-US" dirty="0">
                <a:solidFill>
                  <a:srgbClr val="FFFF00"/>
                </a:solidFill>
              </a:rPr>
              <a:t> 					  =    0.10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/L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สารละลายกรดซัลฟิวริกเจือจางที่เตรียมได้มีความเข้มข้น 0.10 โมลาร์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227456" y="2578124"/>
            <a:ext cx="4030639" cy="1016024"/>
            <a:chOff x="5501206" y="1911586"/>
            <a:chExt cx="4030639" cy="1016024"/>
          </a:xfrm>
        </p:grpSpPr>
        <p:sp>
          <p:nvSpPr>
            <p:cNvPr id="8" name="TextBox 7"/>
            <p:cNvSpPr txBox="1"/>
            <p:nvPr/>
          </p:nvSpPr>
          <p:spPr>
            <a:xfrm>
              <a:off x="5501206" y="1911586"/>
              <a:ext cx="403063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3200" dirty="0">
                  <a:solidFill>
                    <a:srgbClr val="FFFF00"/>
                  </a:solidFill>
                </a:rPr>
                <a:t>(3.0 mol/L) (15 mL )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6352" y="2342835"/>
              <a:ext cx="24854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3200" dirty="0">
                  <a:solidFill>
                    <a:srgbClr val="FFFF00"/>
                  </a:solidFill>
                </a:rPr>
                <a:t>(450 mL)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553129" y="2380089"/>
              <a:ext cx="2507268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/>
          <p:cNvCxnSpPr/>
          <p:nvPr/>
        </p:nvCxnSpPr>
        <p:spPr>
          <a:xfrm flipV="1">
            <a:off x="7325710" y="3157021"/>
            <a:ext cx="536028" cy="28378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119241" y="2664935"/>
            <a:ext cx="536028" cy="28378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7EBA313D-F844-0AD2-5783-CA0AA7E06D4E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7565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marL="57150" algn="l"/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สารละลายเป็นสารผสมเนื้อเดียว ประกอบด้วยสารบริสุทธิ์ตั้งแต่ 2 ชนิดขึ้นไป สมบัติ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บางประการของสารละลาย เช่น จุดเดือด จุดหลอมเหลว จะเหมือนหรือแตกต่างจากสมบัติของสารบริสุทธิ์ที่เป็นตัวละลายของสารละลายนั้นอย่างไร สามารถศึกษาได้จากกิจกรรมต่อไปนี้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299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marL="57150" algn="l"/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131186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สารละลายที่มีตัวทำละลายชนิดเดียวกัน แต่มีความเข้มข้นต่างกัน จะมีจุดเดือดต่างกันหรือไม่ พิจารณาข้อมูลจุดเดือดของสารบริสุทธิ์และสารละลายบางชนิดในตาราง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798" y="2508552"/>
            <a:ext cx="9239250" cy="34671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68820" y="6085217"/>
            <a:ext cx="56717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/>
              <a:t> ตาราง ความเข้มข้นและจุดเดือดของสารบางชนิด</a:t>
            </a:r>
          </a:p>
        </p:txBody>
      </p:sp>
    </p:spTree>
    <p:extLst>
      <p:ext uri="{BB962C8B-B14F-4D97-AF65-F5344CB8AC3E}">
        <p14:creationId xmlns:p14="http://schemas.microsoft.com/office/powerpoint/2010/main" val="16833634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marL="57150" algn="l"/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131186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สารละลายที่มีตัวทำละลายชนิดเดียวกัน แต่มีความเข้มข้นต่างกัน จะมีจุดหลอมเหลวต่างกันหรือไม่ พิจารณาข้อมูลจุดหลอมเหลวของสารบริสุทธิ์และสารละลายบางชนิดในตาราง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53512" y="6085217"/>
            <a:ext cx="63963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/>
              <a:t> ตาราง ความเข้มข้นและจุดหลอมเหลวของสารบางชนิด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798" y="2526159"/>
            <a:ext cx="9267825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5779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marL="57150" algn="l"/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ผลต่างระหว่างจุดเดือดของสารละลายที่มีความเข้มข้น </a:t>
            </a:r>
            <a:r>
              <a:rPr lang="en-US" dirty="0">
                <a:solidFill>
                  <a:srgbClr val="FFFF00"/>
                </a:solidFill>
              </a:rPr>
              <a:t>1 </a:t>
            </a:r>
            <a:r>
              <a:rPr lang="th-TH" dirty="0">
                <a:solidFill>
                  <a:srgbClr val="FFFF00"/>
                </a:solidFill>
              </a:rPr>
              <a:t>โมแลลหรือ </a:t>
            </a:r>
            <a:r>
              <a:rPr lang="en-US" dirty="0">
                <a:solidFill>
                  <a:srgbClr val="FFFF00"/>
                </a:solidFill>
              </a:rPr>
              <a:t>1 </a:t>
            </a:r>
            <a:r>
              <a:rPr lang="th-TH" dirty="0">
                <a:solidFill>
                  <a:srgbClr val="FFFF00"/>
                </a:solidFill>
              </a:rPr>
              <a:t>โมลต่อกิโลกรัม กับจุดเดือดของตัวทำละลายบริสุทธิ์มีค่าคงที่ เรียกว่า </a:t>
            </a:r>
            <a:r>
              <a:rPr lang="th-TH" b="1" dirty="0">
                <a:solidFill>
                  <a:srgbClr val="FFFF00"/>
                </a:solidFill>
              </a:rPr>
              <a:t>ค่าคงที่ของการเพิ่มขึ้นของจุดเดือด 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i="1" dirty="0">
                <a:solidFill>
                  <a:srgbClr val="FFFF00"/>
                </a:solidFill>
              </a:rPr>
              <a:t>K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) </a:t>
            </a:r>
            <a:r>
              <a:rPr lang="th-TH" dirty="0">
                <a:solidFill>
                  <a:srgbClr val="FFFF00"/>
                </a:solidFill>
              </a:rPr>
              <a:t>เนื่องจากจุดเดือดปกติของของเหลวคืออุณหภูมิที่ความดันไอของของเหลวมีค่าเท่ากับความดันบรรยากาศ การเติมตัวละลายที่ระเหยยากลงไปจะทำให้ความดันไอของของเหลวลดลง จุดเดือดของสารละลายจึงสูงกว่าจุดเดือดของตัวทำละลายบริสุทธิ์ 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ผลต่างระหว่างจุดหลอมเหลวของสารละลายที่มีความเข้มข้น </a:t>
            </a:r>
            <a:r>
              <a:rPr lang="en-US" dirty="0">
                <a:solidFill>
                  <a:srgbClr val="FFFF00"/>
                </a:solidFill>
              </a:rPr>
              <a:t>1 </a:t>
            </a:r>
            <a:r>
              <a:rPr lang="th-TH" dirty="0">
                <a:solidFill>
                  <a:srgbClr val="FFFF00"/>
                </a:solidFill>
              </a:rPr>
              <a:t>โมแลลหรือ </a:t>
            </a:r>
            <a:r>
              <a:rPr lang="en-US" dirty="0">
                <a:solidFill>
                  <a:srgbClr val="FFFF00"/>
                </a:solidFill>
              </a:rPr>
              <a:t>1 </a:t>
            </a:r>
            <a:r>
              <a:rPr lang="th-TH" dirty="0">
                <a:solidFill>
                  <a:srgbClr val="FFFF00"/>
                </a:solidFill>
              </a:rPr>
              <a:t>โมลต่อกิโลกรัม กับจุดหลอมเหลวของตัวทำละลายบริสุทธิ์มีค่าคงที่ เรียกว่า </a:t>
            </a:r>
            <a:r>
              <a:rPr lang="th-TH" b="1" dirty="0">
                <a:solidFill>
                  <a:srgbClr val="FFFF00"/>
                </a:solidFill>
              </a:rPr>
              <a:t>ค่าคงที่ของการลดของ</a:t>
            </a:r>
            <a:br>
              <a:rPr lang="th-TH" b="1" dirty="0">
                <a:solidFill>
                  <a:srgbClr val="FFFF00"/>
                </a:solidFill>
              </a:rPr>
            </a:br>
            <a:r>
              <a:rPr lang="th-TH" b="1" dirty="0">
                <a:solidFill>
                  <a:srgbClr val="FFFF00"/>
                </a:solidFill>
              </a:rPr>
              <a:t>จุดเยือกแข็ง 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i="1" dirty="0" err="1">
                <a:solidFill>
                  <a:srgbClr val="FFFF00"/>
                </a:solidFill>
              </a:rPr>
              <a:t>K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dirty="0">
                <a:solidFill>
                  <a:srgbClr val="FFFF00"/>
                </a:solidFill>
              </a:rPr>
              <a:t>)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88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837971B0-2ED2-1C7F-7B4E-53116C41EF1A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5.1 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171" y="860365"/>
            <a:ext cx="7546429" cy="5479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9849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r>
              <a:rPr lang="th-TH" sz="3600" dirty="0">
                <a:solidFill>
                  <a:srgbClr val="FFFF00"/>
                </a:solidFill>
              </a:rPr>
              <a:t>ตาราง จุดเดือด จุดเยือกแข็ง </a:t>
            </a:r>
            <a:r>
              <a:rPr lang="en-US" sz="3600" i="1" dirty="0">
                <a:solidFill>
                  <a:srgbClr val="FFFF00"/>
                </a:solidFill>
              </a:rPr>
              <a:t>K</a:t>
            </a:r>
            <a:r>
              <a:rPr lang="en-US" sz="3600" baseline="-25000" dirty="0">
                <a:solidFill>
                  <a:srgbClr val="FFFF00"/>
                </a:solidFill>
              </a:rPr>
              <a:t>b </a:t>
            </a:r>
            <a:r>
              <a:rPr lang="th-TH" sz="3600" dirty="0">
                <a:solidFill>
                  <a:srgbClr val="FFFF00"/>
                </a:solidFill>
              </a:rPr>
              <a:t>และ </a:t>
            </a:r>
            <a:r>
              <a:rPr lang="en-US" sz="3600" i="1" dirty="0" err="1">
                <a:solidFill>
                  <a:srgbClr val="FFFF00"/>
                </a:solidFill>
              </a:rPr>
              <a:t>K</a:t>
            </a:r>
            <a:r>
              <a:rPr lang="en-US" sz="3600" baseline="-25000" dirty="0" err="1">
                <a:solidFill>
                  <a:srgbClr val="FFFF00"/>
                </a:solidFill>
              </a:rPr>
              <a:t>f</a:t>
            </a:r>
            <a:r>
              <a:rPr lang="en-US" sz="3600" baseline="-25000" dirty="0">
                <a:solidFill>
                  <a:srgbClr val="FFFF00"/>
                </a:solidFill>
              </a:rPr>
              <a:t> </a:t>
            </a:r>
            <a:r>
              <a:rPr lang="th-TH" sz="3600" dirty="0">
                <a:solidFill>
                  <a:srgbClr val="FFFF00"/>
                </a:solidFill>
              </a:rPr>
              <a:t>ของตัวทำละลายบางชนิด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30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788920" y="1298407"/>
            <a:ext cx="7290358" cy="4597448"/>
            <a:chOff x="2375338" y="1249244"/>
            <a:chExt cx="7850244" cy="4950523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/>
            <a:srcRect b="47148"/>
            <a:stretch/>
          </p:blipFill>
          <p:spPr>
            <a:xfrm>
              <a:off x="2375338" y="1249244"/>
              <a:ext cx="7839731" cy="3239127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t="71500"/>
            <a:stretch/>
          </p:blipFill>
          <p:spPr>
            <a:xfrm>
              <a:off x="2385851" y="4453107"/>
              <a:ext cx="7839731" cy="174666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>
          <a:xfrm>
            <a:off x="3022169" y="5905305"/>
            <a:ext cx="8015521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81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ea typeface="Calibri" panose="020F0502020204030204" pitchFamily="34" charset="0"/>
                <a:cs typeface="Cordia New" panose="020B0304020202020204" pitchFamily="34" charset="-34"/>
              </a:rPr>
              <a:t>(</a:t>
            </a:r>
            <a:r>
              <a:rPr lang="th-TH" sz="2400" dirty="0">
                <a:ea typeface="Calibri" panose="020F0502020204030204" pitchFamily="34" charset="0"/>
                <a:cs typeface="Cordia New" panose="020B0304020202020204" pitchFamily="34" charset="-34"/>
              </a:rPr>
              <a:t>ค่า </a:t>
            </a:r>
            <a:r>
              <a:rPr lang="en-US" sz="2400" i="1" dirty="0">
                <a:ea typeface="Calibri" panose="020F0502020204030204" pitchFamily="34" charset="0"/>
                <a:cs typeface="Cordia New" panose="020B0304020202020204" pitchFamily="34" charset="-34"/>
              </a:rPr>
              <a:t>K</a:t>
            </a:r>
            <a:r>
              <a:rPr lang="en-US" sz="2400" baseline="-25000" dirty="0">
                <a:ea typeface="Calibri" panose="020F0502020204030204" pitchFamily="34" charset="0"/>
                <a:cs typeface="Cordia New" panose="020B0304020202020204" pitchFamily="34" charset="-34"/>
              </a:rPr>
              <a:t>b </a:t>
            </a:r>
            <a:r>
              <a:rPr lang="th-TH" sz="2400" dirty="0">
                <a:ea typeface="Calibri" panose="020F0502020204030204" pitchFamily="34" charset="0"/>
                <a:cs typeface="Cordia New" panose="020B0304020202020204" pitchFamily="34" charset="-34"/>
              </a:rPr>
              <a:t>และ </a:t>
            </a:r>
            <a:r>
              <a:rPr lang="en-US" sz="2400" i="1" dirty="0" err="1">
                <a:ea typeface="Calibri" panose="020F0502020204030204" pitchFamily="34" charset="0"/>
                <a:cs typeface="Cordia New" panose="020B0304020202020204" pitchFamily="34" charset="-34"/>
              </a:rPr>
              <a:t>K</a:t>
            </a:r>
            <a:r>
              <a:rPr lang="en-US" sz="2400" baseline="-25000" dirty="0" err="1">
                <a:ea typeface="Calibri" panose="020F0502020204030204" pitchFamily="34" charset="0"/>
                <a:cs typeface="Cordia New" panose="020B0304020202020204" pitchFamily="34" charset="-34"/>
              </a:rPr>
              <a:t>f</a:t>
            </a:r>
            <a:r>
              <a:rPr lang="en-US" sz="2400" dirty="0"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th-TH" sz="2400" dirty="0">
                <a:ea typeface="Calibri" panose="020F0502020204030204" pitchFamily="34" charset="0"/>
                <a:cs typeface="Cordia New" panose="020B0304020202020204" pitchFamily="34" charset="-34"/>
              </a:rPr>
              <a:t>มีหน่วยเป็น </a:t>
            </a:r>
            <a:r>
              <a:rPr lang="en-US" sz="2400" baseline="30000" dirty="0" err="1">
                <a:ea typeface="Calibri" panose="020F0502020204030204" pitchFamily="34" charset="0"/>
                <a:cs typeface="Cordia New" panose="020B0304020202020204" pitchFamily="34" charset="-34"/>
              </a:rPr>
              <a:t>o</a:t>
            </a:r>
            <a:r>
              <a:rPr lang="en-US" sz="2400" dirty="0" err="1">
                <a:ea typeface="Calibri" panose="020F0502020204030204" pitchFamily="34" charset="0"/>
                <a:cs typeface="Cordia New" panose="020B0304020202020204" pitchFamily="34" charset="-34"/>
              </a:rPr>
              <a:t>C</a:t>
            </a:r>
            <a:r>
              <a:rPr lang="en-US" sz="2400" dirty="0">
                <a:ea typeface="Calibri" panose="020F0502020204030204" pitchFamily="34" charset="0"/>
                <a:cs typeface="Cordia New" panose="020B0304020202020204" pitchFamily="34" charset="-34"/>
              </a:rPr>
              <a:t>/m </a:t>
            </a:r>
            <a:r>
              <a:rPr lang="th-TH" sz="2400" dirty="0">
                <a:ea typeface="Calibri" panose="020F0502020204030204" pitchFamily="34" charset="0"/>
                <a:cs typeface="Cordia New" panose="020B0304020202020204" pitchFamily="34" charset="-34"/>
              </a:rPr>
              <a:t>หรือ </a:t>
            </a:r>
            <a:r>
              <a:rPr lang="en-US" sz="2400" baseline="30000" dirty="0" err="1">
                <a:ea typeface="Calibri" panose="020F0502020204030204" pitchFamily="34" charset="0"/>
                <a:cs typeface="Cordia New" panose="020B0304020202020204" pitchFamily="34" charset="-34"/>
              </a:rPr>
              <a:t>o</a:t>
            </a:r>
            <a:r>
              <a:rPr lang="en-US" sz="2400" dirty="0" err="1">
                <a:ea typeface="Calibri" panose="020F0502020204030204" pitchFamily="34" charset="0"/>
                <a:cs typeface="Cordia New" panose="020B0304020202020204" pitchFamily="34" charset="-34"/>
              </a:rPr>
              <a:t>C</a:t>
            </a:r>
            <a:r>
              <a:rPr lang="en-US" sz="2400" dirty="0">
                <a:ea typeface="Calibri" panose="020F0502020204030204" pitchFamily="34" charset="0"/>
                <a:cs typeface="Cordia New" panose="020B0304020202020204" pitchFamily="34" charset="-34"/>
              </a:rPr>
              <a:t>/</a:t>
            </a:r>
            <a:r>
              <a:rPr lang="en-US" sz="2400" dirty="0" err="1">
                <a:ea typeface="Calibri" panose="020F0502020204030204" pitchFamily="34" charset="0"/>
                <a:cs typeface="Cordia New" panose="020B0304020202020204" pitchFamily="34" charset="-34"/>
              </a:rPr>
              <a:t>mol</a:t>
            </a:r>
            <a:r>
              <a:rPr lang="en-US" sz="2400" dirty="0">
                <a:ea typeface="Calibri" panose="020F0502020204030204" pitchFamily="34" charset="0"/>
                <a:cs typeface="Cordia New" panose="020B0304020202020204" pitchFamily="34" charset="-34"/>
              </a:rPr>
              <a:t>/kg </a:t>
            </a:r>
            <a:r>
              <a:rPr lang="th-TH" sz="2400" dirty="0">
                <a:ea typeface="Calibri" panose="020F0502020204030204" pitchFamily="34" charset="0"/>
                <a:cs typeface="Cordia New" panose="020B0304020202020204" pitchFamily="34" charset="-34"/>
              </a:rPr>
              <a:t>หรือเขียนเป็น </a:t>
            </a:r>
            <a:r>
              <a:rPr lang="en-US" sz="2400" baseline="30000" dirty="0" err="1">
                <a:ea typeface="Calibri" panose="020F0502020204030204" pitchFamily="34" charset="0"/>
                <a:cs typeface="Cordia New" panose="020B0304020202020204" pitchFamily="34" charset="-34"/>
              </a:rPr>
              <a:t>o</a:t>
            </a:r>
            <a:r>
              <a:rPr lang="en-US" sz="2400" dirty="0" err="1">
                <a:ea typeface="Calibri" panose="020F0502020204030204" pitchFamily="34" charset="0"/>
                <a:cs typeface="Cordia New" panose="020B0304020202020204" pitchFamily="34" charset="-34"/>
              </a:rPr>
              <a:t>C</a:t>
            </a:r>
            <a:r>
              <a:rPr lang="en-US" sz="2400" dirty="0" err="1">
                <a:ea typeface="Calibri" panose="020F0502020204030204" pitchFamily="34" charset="0"/>
                <a:cs typeface="TH SarabunPSK" panose="020B0500040200020003" pitchFamily="34" charset="-34"/>
                <a:sym typeface="Symbol" panose="05050102010706020507" pitchFamily="18" charset="2"/>
              </a:rPr>
              <a:t></a:t>
            </a:r>
            <a:r>
              <a:rPr lang="en-US" sz="2400" dirty="0" err="1">
                <a:ea typeface="Calibri" panose="020F0502020204030204" pitchFamily="34" charset="0"/>
                <a:cs typeface="Cordia New" panose="020B0304020202020204" pitchFamily="34" charset="-34"/>
              </a:rPr>
              <a:t>kg</a:t>
            </a:r>
            <a:r>
              <a:rPr lang="en-US" sz="2400" dirty="0">
                <a:ea typeface="Calibri" panose="020F0502020204030204" pitchFamily="34" charset="0"/>
                <a:cs typeface="Cordia New" panose="020B0304020202020204" pitchFamily="34" charset="-34"/>
              </a:rPr>
              <a:t>/</a:t>
            </a:r>
            <a:r>
              <a:rPr lang="en-US" sz="2400" dirty="0" err="1">
                <a:ea typeface="Calibri" panose="020F0502020204030204" pitchFamily="34" charset="0"/>
                <a:cs typeface="Cordia New" panose="020B0304020202020204" pitchFamily="34" charset="-34"/>
              </a:rPr>
              <a:t>mol</a:t>
            </a:r>
            <a:r>
              <a:rPr lang="en-US" sz="2400" dirty="0"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th-TH" sz="2400" dirty="0">
                <a:ea typeface="Calibri" panose="020F0502020204030204" pitchFamily="34" charset="0"/>
                <a:cs typeface="Cordia New" panose="020B0304020202020204" pitchFamily="34" charset="-34"/>
              </a:rPr>
              <a:t>เมื่อ </a:t>
            </a:r>
            <a:r>
              <a:rPr lang="en-US" sz="2400" dirty="0">
                <a:ea typeface="Calibri" panose="020F0502020204030204" pitchFamily="34" charset="0"/>
                <a:cs typeface="Cordia New" panose="020B0304020202020204" pitchFamily="34" charset="-34"/>
              </a:rPr>
              <a:t>m = </a:t>
            </a:r>
            <a:r>
              <a:rPr lang="en-US" sz="2400" dirty="0" err="1">
                <a:ea typeface="Calibri" panose="020F0502020204030204" pitchFamily="34" charset="0"/>
                <a:cs typeface="Cordia New" panose="020B0304020202020204" pitchFamily="34" charset="-34"/>
              </a:rPr>
              <a:t>molal</a:t>
            </a:r>
            <a:r>
              <a:rPr lang="en-US" sz="2400" dirty="0">
                <a:ea typeface="Calibri" panose="020F0502020204030204" pitchFamily="34" charset="0"/>
                <a:cs typeface="Cordia New" panose="020B0304020202020204" pitchFamily="34" charset="-34"/>
              </a:rPr>
              <a:t>)</a:t>
            </a:r>
            <a:endParaRPr lang="en-US" sz="2400" dirty="0">
              <a:effectLst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376531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marL="57150" algn="l"/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สำหรับสารละลายที่ตัวละลายเป็นสารที่ระเหยยากและไม่แตกตัวเป็นไอออน สามารถหาจุดเดือดหรือจุดหลอมเหลวของสารละลายได้โดยใช้ค่า </a:t>
            </a:r>
            <a:r>
              <a:rPr lang="en-US" i="1" dirty="0">
                <a:solidFill>
                  <a:srgbClr val="FFFF00"/>
                </a:solidFill>
              </a:rPr>
              <a:t>K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หรือ </a:t>
            </a:r>
            <a:r>
              <a:rPr lang="en-US" i="1" dirty="0" err="1">
                <a:solidFill>
                  <a:srgbClr val="FFFF00"/>
                </a:solidFill>
              </a:rPr>
              <a:t>K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ตามลำดับ โดยพิจารณาได้ดังนี้</a:t>
            </a: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จากข้อมูลในตาราง </a:t>
            </a:r>
            <a:r>
              <a:rPr lang="en-US" i="1" dirty="0">
                <a:solidFill>
                  <a:srgbClr val="FFFF00"/>
                </a:solidFill>
              </a:rPr>
              <a:t>K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ของกรดแอซีติกเท่ากับ 3.22 องศาเซลเซียสต่อโมแลล (</a:t>
            </a:r>
            <a:r>
              <a:rPr lang="en-US" dirty="0">
                <a:solidFill>
                  <a:srgbClr val="FFFF00"/>
                </a:solidFill>
              </a:rPr>
              <a:t>ºC/m) </a:t>
            </a:r>
            <a:r>
              <a:rPr lang="th-TH" dirty="0">
                <a:solidFill>
                  <a:srgbClr val="FFFF00"/>
                </a:solidFill>
              </a:rPr>
              <a:t>หมายความว่า สารละลายที่มีกรดแอซีติกเป็นตัวทำละลายเข้มข้น 1 โมแลล จะเดือดที่อุณหภูมิ   สูงกว่าจุดเดือดของกรดแอซีติก 3.22 องศาเซลเซียส นั่นคือจุดเดือดของสารละลายนี้ มีค่าเท่ากับ 121.12 องศาเซลเซียส และถ้าสารละลายมีความเข้มข้นมากขึ้น จุดเดือดของสารละลายก็จะยิ่งสูงขึ้น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6618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marL="57150" algn="l"/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การเพิ่มขึ้นของจุดเดือดแปรผันตรงกับความเข้มข้นเป็นโมแลลของสารละลาย ซึ่งเขียนความสัมพันธ์ได้ดังนี้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				</a:t>
            </a:r>
            <a:r>
              <a:rPr lang="en-US" i="1" dirty="0">
                <a:solidFill>
                  <a:srgbClr val="FFFF00"/>
                </a:solidFill>
              </a:rPr>
              <a:t>T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  </a:t>
            </a: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</a:t>
            </a:r>
            <a:r>
              <a:rPr lang="en-US" dirty="0">
                <a:solidFill>
                  <a:srgbClr val="FFFF00"/>
                </a:solidFill>
              </a:rPr>
              <a:t>  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		</a:t>
            </a: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</a:t>
            </a:r>
            <a:r>
              <a:rPr lang="en-US" i="1" dirty="0">
                <a:solidFill>
                  <a:srgbClr val="FFFF00"/>
                </a:solidFill>
              </a:rPr>
              <a:t>T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   =    </a:t>
            </a:r>
            <a:r>
              <a:rPr lang="en-US" i="1" dirty="0" err="1">
                <a:solidFill>
                  <a:srgbClr val="FFFF00"/>
                </a:solidFill>
              </a:rPr>
              <a:t>K</a:t>
            </a:r>
            <a:r>
              <a:rPr lang="en-US" baseline="-25000" dirty="0" err="1">
                <a:solidFill>
                  <a:srgbClr val="FFFF00"/>
                </a:solidFill>
              </a:rPr>
              <a:t>b</a:t>
            </a:r>
            <a:r>
              <a:rPr lang="en-US" i="1" dirty="0" err="1">
                <a:solidFill>
                  <a:srgbClr val="FFFF00"/>
                </a:solidFill>
              </a:rPr>
              <a:t>m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เมื่อ 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</a:t>
            </a:r>
            <a:r>
              <a:rPr lang="en-US" i="1" dirty="0">
                <a:solidFill>
                  <a:srgbClr val="FFFF00"/>
                </a:solidFill>
              </a:rPr>
              <a:t>T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  =  </a:t>
            </a:r>
            <a:r>
              <a:rPr lang="th-TH" dirty="0">
                <a:solidFill>
                  <a:srgbClr val="FFFF00"/>
                </a:solidFill>
              </a:rPr>
              <a:t>ผลต่างระหว่างจุดเดือดของสารละลายกับจุดเดือดของตัวทำละลายบริสุทธิ์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FFFF00"/>
                </a:solidFill>
              </a:rPr>
              <a:t>  m</a:t>
            </a:r>
            <a:r>
              <a:rPr lang="en-US" dirty="0">
                <a:solidFill>
                  <a:srgbClr val="FFFF00"/>
                </a:solidFill>
              </a:rPr>
              <a:t>   =  </a:t>
            </a:r>
            <a:r>
              <a:rPr lang="th-TH" dirty="0">
                <a:solidFill>
                  <a:srgbClr val="FFFF00"/>
                </a:solidFill>
              </a:rPr>
              <a:t>ความเข้มข้นของสารละลายเป็นโมแลลหรือโมลต่อกิโลกรัม 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FFFF00"/>
                </a:solidFill>
              </a:rPr>
              <a:t>  K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   =  </a:t>
            </a:r>
            <a:r>
              <a:rPr lang="th-TH" dirty="0">
                <a:solidFill>
                  <a:srgbClr val="FFFF00"/>
                </a:solidFill>
              </a:rPr>
              <a:t>ค่าคงที่ของการเพิ่มขึ้นของจุดเดือด 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683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marL="57150" algn="l"/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ในทำนองเดียวกันค่า </a:t>
            </a:r>
            <a:r>
              <a:rPr lang="en-US" i="1" dirty="0" err="1">
                <a:solidFill>
                  <a:srgbClr val="FFFF00"/>
                </a:solidFill>
              </a:rPr>
              <a:t>K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ของกรดแอซีติกเท่ากับ 3.63 องศาเซลเซียสต่อโมแลล (</a:t>
            </a:r>
            <a:r>
              <a:rPr lang="en-US" dirty="0">
                <a:solidFill>
                  <a:srgbClr val="FFFF00"/>
                </a:solidFill>
              </a:rPr>
              <a:t>ºC/m) </a:t>
            </a:r>
            <a:r>
              <a:rPr lang="th-TH" dirty="0">
                <a:solidFill>
                  <a:srgbClr val="FFFF00"/>
                </a:solidFill>
              </a:rPr>
              <a:t>หมายความว่า สารละลายที่มีกรดแอซีติกเป็นตัวทำละลายเข้มข้น 1 โมแลล จะเยือกแข็งที่อุณหภูมิต่ำกว่าจุดเยือกแข็งของกรดแอซีติก 3.63 องศาเซลเซียส นั่นคือ จุดเยือกแข็งของสารละลายนี้มีค่า เท่ากับ 13.01 องศาเซลเซียส และถ้าสารละลายมีความเข้มข้นมากขึ้น จุดเยือกแข็งก็จะยิ่งลดต่ำลง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059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marL="57150" algn="l"/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การลดลงของจุดเยือกแข็งแปรผันตรงกับความเข้มข้นเป็นโมแลลของสารละลาย ซึ่งเขียนความสัมพันธ์ได้ดังนี้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				</a:t>
            </a:r>
            <a:r>
              <a:rPr lang="en-US" i="1" dirty="0" err="1">
                <a:solidFill>
                  <a:srgbClr val="FFFF00"/>
                </a:solidFill>
              </a:rPr>
              <a:t>T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dirty="0">
                <a:solidFill>
                  <a:srgbClr val="FFFF00"/>
                </a:solidFill>
              </a:rPr>
              <a:t>  </a:t>
            </a: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</a:t>
            </a:r>
            <a:r>
              <a:rPr lang="en-US" dirty="0">
                <a:solidFill>
                  <a:srgbClr val="FFFF00"/>
                </a:solidFill>
              </a:rPr>
              <a:t>  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		</a:t>
            </a: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</a:t>
            </a:r>
            <a:r>
              <a:rPr lang="en-US" i="1" dirty="0" err="1">
                <a:solidFill>
                  <a:srgbClr val="FFFF00"/>
                </a:solidFill>
              </a:rPr>
              <a:t>T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dirty="0">
                <a:solidFill>
                  <a:srgbClr val="FFFF00"/>
                </a:solidFill>
              </a:rPr>
              <a:t>   =   </a:t>
            </a:r>
            <a:r>
              <a:rPr lang="en-US" i="1" dirty="0" err="1">
                <a:solidFill>
                  <a:srgbClr val="FFFF00"/>
                </a:solidFill>
              </a:rPr>
              <a:t>K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i="1" dirty="0" err="1">
                <a:solidFill>
                  <a:srgbClr val="FFFF00"/>
                </a:solidFill>
              </a:rPr>
              <a:t>m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เมื่อ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</a:t>
            </a:r>
            <a:r>
              <a:rPr lang="en-US" i="1" dirty="0" err="1">
                <a:solidFill>
                  <a:srgbClr val="FFFF00"/>
                </a:solidFill>
              </a:rPr>
              <a:t>T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dirty="0">
                <a:solidFill>
                  <a:srgbClr val="FFFF00"/>
                </a:solidFill>
              </a:rPr>
              <a:t>   =   </a:t>
            </a:r>
            <a:r>
              <a:rPr lang="th-TH" dirty="0">
                <a:solidFill>
                  <a:srgbClr val="FFFF00"/>
                </a:solidFill>
              </a:rPr>
              <a:t>ผลต่างระหว่างจุดเยือกแข็งของตัวทำละลายบริสุทธิ์กับจุดเยือกแข็งของสารละลาย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FFFF00"/>
                </a:solidFill>
              </a:rPr>
              <a:t>   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baseline="-25000" dirty="0">
                <a:solidFill>
                  <a:srgbClr val="FFFF00"/>
                </a:solidFill>
              </a:rPr>
              <a:t>  </a:t>
            </a:r>
            <a:r>
              <a:rPr lang="en-US" dirty="0">
                <a:solidFill>
                  <a:srgbClr val="FFFF00"/>
                </a:solidFill>
              </a:rPr>
              <a:t>=   </a:t>
            </a:r>
            <a:r>
              <a:rPr lang="th-TH" dirty="0">
                <a:solidFill>
                  <a:srgbClr val="FFFF00"/>
                </a:solidFill>
              </a:rPr>
              <a:t>ความเข้มข้นของสารละลายเป็นโมแลลหรือโมลต่อกิโลกรัม 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FFFF00"/>
                </a:solidFill>
              </a:rPr>
              <a:t>   </a:t>
            </a:r>
            <a:r>
              <a:rPr lang="en-US" i="1" dirty="0" err="1">
                <a:solidFill>
                  <a:srgbClr val="FFFF00"/>
                </a:solidFill>
              </a:rPr>
              <a:t>K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baseline="-25000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  =  </a:t>
            </a:r>
            <a:r>
              <a:rPr lang="th-TH" dirty="0">
                <a:solidFill>
                  <a:srgbClr val="FFFF00"/>
                </a:solidFill>
              </a:rPr>
              <a:t> ค่าคงที่ของการลดของจุดเยือกแข็ง 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196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8" y="1515414"/>
            <a:ext cx="10674351" cy="4789453"/>
          </a:xfrm>
          <a:solidFill>
            <a:srgbClr val="333399">
              <a:alpha val="40000"/>
            </a:srgbClr>
          </a:solidFill>
        </p:spPr>
        <p:txBody>
          <a:bodyPr>
            <a:normAutofit lnSpcReduction="10000"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ตัวอย่าง </a:t>
            </a:r>
            <a:r>
              <a:rPr lang="en-US" b="1" dirty="0">
                <a:solidFill>
                  <a:srgbClr val="FFFF00"/>
                </a:solidFill>
              </a:rPr>
              <a:t>15</a:t>
            </a:r>
            <a:endParaRPr lang="th-TH" b="1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คำนวณจุดเดือดและจุดเยือกแข็งของสารละลายกลูโคสเข้มข้น </a:t>
            </a:r>
            <a:r>
              <a:rPr lang="en-US" dirty="0">
                <a:solidFill>
                  <a:srgbClr val="FFFF00"/>
                </a:solidFill>
              </a:rPr>
              <a:t>2.00 </a:t>
            </a:r>
            <a:r>
              <a:rPr lang="th-TH" dirty="0">
                <a:solidFill>
                  <a:srgbClr val="FFFF00"/>
                </a:solidFill>
              </a:rPr>
              <a:t>โมแลล</a:t>
            </a:r>
          </a:p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วิธีทำ</a:t>
            </a:r>
            <a:endParaRPr lang="en-US" u="sng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น้ำมีค่า </a:t>
            </a:r>
            <a:r>
              <a:rPr lang="en-US" i="1" dirty="0">
                <a:solidFill>
                  <a:srgbClr val="FFFF00"/>
                </a:solidFill>
              </a:rPr>
              <a:t>K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 = 0.51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/m </a:t>
            </a:r>
            <a:r>
              <a:rPr lang="th-TH" dirty="0">
                <a:solidFill>
                  <a:srgbClr val="FFFF00"/>
                </a:solidFill>
              </a:rPr>
              <a:t>และ </a:t>
            </a:r>
            <a:r>
              <a:rPr lang="en-US" i="1" dirty="0" err="1">
                <a:solidFill>
                  <a:srgbClr val="FFFF00"/>
                </a:solidFill>
              </a:rPr>
              <a:t>K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dirty="0">
                <a:solidFill>
                  <a:srgbClr val="FFFF00"/>
                </a:solidFill>
              </a:rPr>
              <a:t> = 1.86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/m</a:t>
            </a:r>
          </a:p>
          <a:p>
            <a:pPr marL="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การหาจุดเดือด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</a:t>
            </a:r>
            <a:r>
              <a:rPr lang="en-US" i="1" dirty="0">
                <a:solidFill>
                  <a:srgbClr val="FFFF00"/>
                </a:solidFill>
              </a:rPr>
              <a:t>T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   =    </a:t>
            </a:r>
            <a:r>
              <a:rPr lang="en-US" i="1" dirty="0" err="1">
                <a:solidFill>
                  <a:srgbClr val="FFFF00"/>
                </a:solidFill>
              </a:rPr>
              <a:t>K</a:t>
            </a:r>
            <a:r>
              <a:rPr lang="en-US" baseline="-25000" dirty="0" err="1">
                <a:solidFill>
                  <a:srgbClr val="FFFF00"/>
                </a:solidFill>
              </a:rPr>
              <a:t>b</a:t>
            </a:r>
            <a:r>
              <a:rPr lang="en-US" i="1" dirty="0" err="1">
                <a:solidFill>
                  <a:srgbClr val="FFFF00"/>
                </a:solidFill>
              </a:rPr>
              <a:t>m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  	         =   0.51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/m × 2.00 m =   1.0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จุดเดือดของน้ำบริสุทธิ์ = 100.00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จุดเดือดของสารละลาย = 100.00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 + 1.0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 = 101.0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0" y="457200"/>
          <a:ext cx="1143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4102" imgH="126780" progId="Equation.DSMT4">
                  <p:embed/>
                </p:oleObj>
              </mc:Choice>
              <mc:Fallback>
                <p:oleObj r:id="rId2" imgW="114102" imgH="1267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2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39814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5.3 สมบัติบางประการของสารละลาย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8" y="1515414"/>
            <a:ext cx="10674351" cy="4789453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การหาจุดเยือกแข็ง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>
                <a:solidFill>
                  <a:srgbClr val="FFFF00"/>
                </a:solidFill>
                <a:sym typeface="Symbol" panose="05050102010706020507" pitchFamily="18" charset="2"/>
              </a:rPr>
              <a:t></a:t>
            </a:r>
            <a:r>
              <a:rPr lang="en-US" i="1" dirty="0" err="1">
                <a:solidFill>
                  <a:srgbClr val="FFFF00"/>
                </a:solidFill>
              </a:rPr>
              <a:t>T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dirty="0">
                <a:solidFill>
                  <a:srgbClr val="FFFF00"/>
                </a:solidFill>
              </a:rPr>
              <a:t>   =   </a:t>
            </a:r>
            <a:r>
              <a:rPr lang="en-US" i="1" dirty="0" err="1">
                <a:solidFill>
                  <a:srgbClr val="FFFF00"/>
                </a:solidFill>
              </a:rPr>
              <a:t>K</a:t>
            </a:r>
            <a:r>
              <a:rPr lang="en-US" baseline="-25000" dirty="0" err="1">
                <a:solidFill>
                  <a:srgbClr val="FFFF00"/>
                </a:solidFill>
              </a:rPr>
              <a:t>f</a:t>
            </a:r>
            <a:r>
              <a:rPr lang="en-US" i="1" dirty="0" err="1">
                <a:solidFill>
                  <a:srgbClr val="FFFF00"/>
                </a:solidFill>
              </a:rPr>
              <a:t>m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        </a:t>
            </a:r>
            <a:r>
              <a:rPr lang="pl-PL" dirty="0">
                <a:solidFill>
                  <a:srgbClr val="FFFF00"/>
                </a:solidFill>
              </a:rPr>
              <a:t>=   1.86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/m</a:t>
            </a:r>
            <a:r>
              <a:rPr lang="pl-PL" dirty="0">
                <a:solidFill>
                  <a:srgbClr val="FFFF00"/>
                </a:solidFill>
              </a:rPr>
              <a:t> × 2.00 m 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pl-PL" dirty="0">
                <a:solidFill>
                  <a:srgbClr val="FFFF00"/>
                </a:solidFill>
              </a:rPr>
              <a:t>=   3.72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  	         </a:t>
            </a: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จุดเยือกแข็งของน้ำบริสุทธิ์ = 0.00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 </a:t>
            </a: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จุดเยือกแข็งของสารละลาย = 0.00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 – 3.72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 =  -3.72 </a:t>
            </a:r>
            <a:r>
              <a:rPr lang="en-US" baseline="30000" dirty="0" err="1">
                <a:solidFill>
                  <a:srgbClr val="FFFF00"/>
                </a:solidFill>
              </a:rPr>
              <a:t>o</a:t>
            </a:r>
            <a:r>
              <a:rPr lang="en-US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 </a:t>
            </a: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0" y="457200"/>
          <a:ext cx="1143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4102" imgH="126780" progId="Equation.DSMT4">
                  <p:embed/>
                </p:oleObj>
              </mc:Choice>
              <mc:Fallback>
                <p:oleObj r:id="rId2" imgW="114102" imgH="1267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2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3173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EAF6276B-E63B-DEF2-EEE4-2F6B3A646C7E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5.1 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>
                <a:solidFill>
                  <a:srgbClr val="FFFF00"/>
                </a:solidFill>
              </a:rPr>
              <a:t>	ส่วนในล้านส่วน</a:t>
            </a:r>
            <a:r>
              <a:rPr lang="en-US" dirty="0">
                <a:solidFill>
                  <a:srgbClr val="FFFF00"/>
                </a:solidFill>
              </a:rPr>
              <a:t> (parts per million , ppm) </a:t>
            </a:r>
            <a:r>
              <a:rPr lang="th-TH" dirty="0">
                <a:solidFill>
                  <a:srgbClr val="FFFF00"/>
                </a:solidFill>
              </a:rPr>
              <a:t>และ</a:t>
            </a:r>
            <a:r>
              <a:rPr lang="th-TH" b="1" dirty="0">
                <a:solidFill>
                  <a:srgbClr val="FFFF00"/>
                </a:solidFill>
              </a:rPr>
              <a:t>ส่วนในพันล้านส่วน</a:t>
            </a:r>
            <a:r>
              <a:rPr lang="en-US" dirty="0">
                <a:solidFill>
                  <a:srgbClr val="FFFF00"/>
                </a:solidFill>
              </a:rPr>
              <a:t> (parts per billion </a:t>
            </a:r>
            <a:r>
              <a:rPr lang="th-TH" dirty="0">
                <a:solidFill>
                  <a:srgbClr val="FFFF00"/>
                </a:solidFill>
              </a:rPr>
              <a:t>, </a:t>
            </a:r>
            <a:r>
              <a:rPr lang="en-US" dirty="0">
                <a:solidFill>
                  <a:srgbClr val="FFFF00"/>
                </a:solidFill>
              </a:rPr>
              <a:t>ppb) </a:t>
            </a:r>
            <a:r>
              <a:rPr lang="th-TH" dirty="0">
                <a:solidFill>
                  <a:srgbClr val="FFFF00"/>
                </a:solidFill>
              </a:rPr>
              <a:t>เป็นการบอกปริมาณของตัวละลายต่อล้านส่วนและพันล้านส่วนของสารละลาย ตามลำดับ ในหน่วยมวลหรือหน่วยปริมาตรเดียวกัน ตามความสัมพันธ์ดังนี้</a:t>
            </a: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ส่วนในล้านส่วน (</a:t>
            </a:r>
            <a:r>
              <a:rPr lang="en-US" dirty="0">
                <a:solidFill>
                  <a:srgbClr val="FFFF00"/>
                </a:solidFill>
              </a:rPr>
              <a:t>ppm)      =                                                  × 10</a:t>
            </a:r>
            <a:r>
              <a:rPr lang="en-US" baseline="30000" dirty="0">
                <a:solidFill>
                  <a:srgbClr val="FFFF00"/>
                </a:solidFill>
              </a:rPr>
              <a:t>6</a:t>
            </a:r>
            <a:r>
              <a:rPr lang="en-US" dirty="0">
                <a:solidFill>
                  <a:srgbClr val="FFFF00"/>
                </a:solidFill>
              </a:rPr>
              <a:t> </a:t>
            </a: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ส่วนในพันล้านส่วน (</a:t>
            </a:r>
            <a:r>
              <a:rPr lang="en-US" dirty="0">
                <a:solidFill>
                  <a:srgbClr val="FFFF00"/>
                </a:solidFill>
              </a:rPr>
              <a:t>ppb)   =                                                  × 10</a:t>
            </a:r>
            <a:r>
              <a:rPr lang="en-US" baseline="30000" dirty="0">
                <a:solidFill>
                  <a:srgbClr val="FFFF00"/>
                </a:solidFill>
              </a:rPr>
              <a:t>9</a:t>
            </a:r>
            <a:r>
              <a:rPr lang="en-US" dirty="0">
                <a:solidFill>
                  <a:srgbClr val="FFFF00"/>
                </a:solidFill>
              </a:rPr>
              <a:t> </a:t>
            </a: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387418" y="2698759"/>
            <a:ext cx="4031791" cy="1182582"/>
            <a:chOff x="5499159" y="1818598"/>
            <a:chExt cx="1879882" cy="1182582"/>
          </a:xfrm>
        </p:grpSpPr>
        <p:sp>
          <p:nvSpPr>
            <p:cNvPr id="7" name="TextBox 6"/>
            <p:cNvSpPr txBox="1"/>
            <p:nvPr/>
          </p:nvSpPr>
          <p:spPr>
            <a:xfrm>
              <a:off x="5508169" y="1818598"/>
              <a:ext cx="17673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มวลหรือปริมาณของตัวละลาย 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01348" y="2416405"/>
              <a:ext cx="18776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มวลหรือปริมาณของสารละลาย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499159" y="2380089"/>
              <a:ext cx="166825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360944" y="3791088"/>
            <a:ext cx="4271329" cy="1182582"/>
            <a:chOff x="5499159" y="1818598"/>
            <a:chExt cx="1991570" cy="1182582"/>
          </a:xfrm>
        </p:grpSpPr>
        <p:sp>
          <p:nvSpPr>
            <p:cNvPr id="11" name="TextBox 10"/>
            <p:cNvSpPr txBox="1"/>
            <p:nvPr/>
          </p:nvSpPr>
          <p:spPr>
            <a:xfrm>
              <a:off x="5508169" y="1818598"/>
              <a:ext cx="19825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มวลหรือปริมาณของตัวละลาย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501348" y="2416405"/>
              <a:ext cx="18486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มวลหรือปริมาณของสารละลาย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5499159" y="2380089"/>
              <a:ext cx="16682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73268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5.1 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ตัวอย่างเช่น สารละลายที่มีตัวละลายเข้มข้น </a:t>
            </a:r>
            <a:r>
              <a:rPr lang="en-US" dirty="0">
                <a:solidFill>
                  <a:srgbClr val="FFFF00"/>
                </a:solidFill>
              </a:rPr>
              <a:t>1 ppm </a:t>
            </a:r>
            <a:r>
              <a:rPr lang="th-TH" dirty="0">
                <a:solidFill>
                  <a:srgbClr val="FFFF00"/>
                </a:solidFill>
              </a:rPr>
              <a:t>หมายความว่า มีตัวละลาย </a:t>
            </a:r>
            <a:r>
              <a:rPr lang="en-US" dirty="0">
                <a:solidFill>
                  <a:srgbClr val="FFFF00"/>
                </a:solidFill>
              </a:rPr>
              <a:t>1 g</a:t>
            </a:r>
            <a:r>
              <a:rPr lang="th-TH" dirty="0">
                <a:solidFill>
                  <a:srgbClr val="FFFF00"/>
                </a:solidFill>
              </a:rPr>
              <a:t> ละลายอยู่ในสารละลาย </a:t>
            </a:r>
            <a:r>
              <a:rPr lang="en-US" dirty="0">
                <a:solidFill>
                  <a:srgbClr val="FFFF00"/>
                </a:solidFill>
              </a:rPr>
              <a:t>1 x 10</a:t>
            </a:r>
            <a:r>
              <a:rPr lang="en-US" baseline="30000" dirty="0">
                <a:solidFill>
                  <a:srgbClr val="FFFF00"/>
                </a:solidFill>
              </a:rPr>
              <a:t>6</a:t>
            </a:r>
            <a:r>
              <a:rPr lang="en-US" dirty="0">
                <a:solidFill>
                  <a:srgbClr val="FFFF00"/>
                </a:solidFill>
              </a:rPr>
              <a:t> g</a:t>
            </a:r>
            <a:r>
              <a:rPr lang="th-TH" dirty="0">
                <a:solidFill>
                  <a:srgbClr val="FFFF00"/>
                </a:solidFill>
              </a:rPr>
              <a:t> และเมื่อใช้ความรู้เรื่องแฟกเตอร์เปลี่ยนหน่วยจึงกล่าวได้ว่ามี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ตัวละลาย</a:t>
            </a:r>
            <a:r>
              <a:rPr lang="en-US" dirty="0">
                <a:solidFill>
                  <a:srgbClr val="FFFF00"/>
                </a:solidFill>
              </a:rPr>
              <a:t> 1 mg</a:t>
            </a:r>
            <a:r>
              <a:rPr lang="th-TH" dirty="0">
                <a:solidFill>
                  <a:srgbClr val="FFFF00"/>
                </a:solidFill>
              </a:rPr>
              <a:t> ละลายอยู่ในสารละลาย </a:t>
            </a:r>
            <a:r>
              <a:rPr lang="en-US" dirty="0">
                <a:solidFill>
                  <a:srgbClr val="FFFF00"/>
                </a:solidFill>
              </a:rPr>
              <a:t>1 kg  </a:t>
            </a:r>
            <a:r>
              <a:rPr lang="th-TH" dirty="0">
                <a:solidFill>
                  <a:srgbClr val="FFFF00"/>
                </a:solidFill>
              </a:rPr>
              <a:t>หากกล่าวในหน่วยของปริมาตรจะกล่าวได้ว่ามี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ตัวละลาย </a:t>
            </a:r>
            <a:r>
              <a:rPr lang="en-US" dirty="0">
                <a:solidFill>
                  <a:srgbClr val="FFFF00"/>
                </a:solidFill>
              </a:rPr>
              <a:t>1 L</a:t>
            </a:r>
            <a:r>
              <a:rPr lang="th-TH" dirty="0">
                <a:solidFill>
                  <a:srgbClr val="FFFF00"/>
                </a:solidFill>
              </a:rPr>
              <a:t> ละลายอยู่ในสารละลาย </a:t>
            </a:r>
            <a:r>
              <a:rPr lang="en-US" dirty="0">
                <a:solidFill>
                  <a:srgbClr val="FFFF00"/>
                </a:solidFill>
              </a:rPr>
              <a:t>1 x 10</a:t>
            </a:r>
            <a:r>
              <a:rPr lang="en-US" baseline="30000" dirty="0">
                <a:solidFill>
                  <a:srgbClr val="FFFF00"/>
                </a:solidFill>
              </a:rPr>
              <a:t>6</a:t>
            </a:r>
            <a:r>
              <a:rPr lang="en-US" dirty="0">
                <a:solidFill>
                  <a:srgbClr val="FFFF00"/>
                </a:solidFill>
              </a:rPr>
              <a:t> L</a:t>
            </a:r>
            <a:r>
              <a:rPr lang="th-TH" dirty="0">
                <a:solidFill>
                  <a:srgbClr val="FFFF00"/>
                </a:solidFill>
              </a:rPr>
              <a:t> หรือ มีตัวละลาย</a:t>
            </a:r>
            <a:r>
              <a:rPr lang="en-US" dirty="0">
                <a:solidFill>
                  <a:srgbClr val="FFFF00"/>
                </a:solidFill>
              </a:rPr>
              <a:t> 1 </a:t>
            </a:r>
            <a:r>
              <a:rPr lang="en-US" sz="2400" dirty="0">
                <a:solidFill>
                  <a:srgbClr val="FFFF00"/>
                </a:solidFill>
                <a:sym typeface="Symbol" panose="05050102010706020507" pitchFamily="18" charset="2"/>
              </a:rPr>
              <a:t></a:t>
            </a:r>
            <a:r>
              <a:rPr lang="en-US" dirty="0">
                <a:solidFill>
                  <a:srgbClr val="FFFF00"/>
                </a:solidFill>
              </a:rPr>
              <a:t>L </a:t>
            </a:r>
            <a:r>
              <a:rPr lang="th-TH" dirty="0">
                <a:solidFill>
                  <a:srgbClr val="FFFF00"/>
                </a:solidFill>
              </a:rPr>
              <a:t>ละลายอยู่ในสารละลาย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1 L</a:t>
            </a: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สารละลายเข้มข้น 1 </a:t>
            </a:r>
            <a:r>
              <a:rPr lang="en-US" dirty="0">
                <a:solidFill>
                  <a:srgbClr val="FFFF00"/>
                </a:solidFill>
              </a:rPr>
              <a:t>ppb </a:t>
            </a:r>
            <a:r>
              <a:rPr lang="th-TH" dirty="0">
                <a:solidFill>
                  <a:srgbClr val="FFFF00"/>
                </a:solidFill>
              </a:rPr>
              <a:t>หมายถึง สารละลายที่มีตัวละลาย 1 </a:t>
            </a:r>
            <a:r>
              <a:rPr lang="en-US" dirty="0">
                <a:solidFill>
                  <a:srgbClr val="FFFF00"/>
                </a:solidFill>
              </a:rPr>
              <a:t>g </a:t>
            </a:r>
            <a:r>
              <a:rPr lang="th-TH" dirty="0">
                <a:solidFill>
                  <a:srgbClr val="FFFF00"/>
                </a:solidFill>
              </a:rPr>
              <a:t>ละลายอยู่ในสารละลาย 1 × 10</a:t>
            </a:r>
            <a:r>
              <a:rPr lang="en-US" baseline="30000" dirty="0">
                <a:solidFill>
                  <a:srgbClr val="FFFF00"/>
                </a:solidFill>
              </a:rPr>
              <a:t>9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g </a:t>
            </a:r>
            <a:r>
              <a:rPr lang="th-TH" dirty="0">
                <a:solidFill>
                  <a:srgbClr val="FFFF00"/>
                </a:solidFill>
              </a:rPr>
              <a:t>หรือมีตัวละลาย 1 </a:t>
            </a:r>
            <a:r>
              <a:rPr lang="en-US" sz="2400" dirty="0">
                <a:solidFill>
                  <a:srgbClr val="FFFF00"/>
                </a:solidFill>
                <a:sym typeface="Symbol" panose="05050102010706020507" pitchFamily="18" charset="2"/>
              </a:rPr>
              <a:t></a:t>
            </a:r>
            <a:r>
              <a:rPr lang="en-US" dirty="0">
                <a:solidFill>
                  <a:srgbClr val="FFFF00"/>
                </a:solidFill>
              </a:rPr>
              <a:t>g </a:t>
            </a:r>
            <a:r>
              <a:rPr lang="th-TH" dirty="0">
                <a:solidFill>
                  <a:srgbClr val="FFFF00"/>
                </a:solidFill>
              </a:rPr>
              <a:t>ละลายอยู่ในสารละลาย 1 </a:t>
            </a:r>
            <a:r>
              <a:rPr lang="en-US" dirty="0">
                <a:solidFill>
                  <a:srgbClr val="FFFF00"/>
                </a:solidFill>
              </a:rPr>
              <a:t>kg </a:t>
            </a:r>
            <a:r>
              <a:rPr lang="th-TH" dirty="0">
                <a:solidFill>
                  <a:srgbClr val="FFFF00"/>
                </a:solidFill>
              </a:rPr>
              <a:t>ถ้าหน่วยเป็นปริมาตรจะกล่าวได้ว่ามีตัวละลาย 1 </a:t>
            </a:r>
            <a:r>
              <a:rPr lang="en-US" dirty="0">
                <a:solidFill>
                  <a:srgbClr val="FFFF00"/>
                </a:solidFill>
              </a:rPr>
              <a:t>L </a:t>
            </a:r>
            <a:r>
              <a:rPr lang="th-TH" dirty="0">
                <a:solidFill>
                  <a:srgbClr val="FFFF00"/>
                </a:solidFill>
              </a:rPr>
              <a:t>ละลายอยู่ในสารละลาย 1 × 10</a:t>
            </a:r>
            <a:r>
              <a:rPr lang="en-US" baseline="30000" dirty="0">
                <a:solidFill>
                  <a:srgbClr val="FFFF00"/>
                </a:solidFill>
              </a:rPr>
              <a:t>9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L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32910768-49E4-5F7E-DE07-8DC94ECF2719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0792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A60C96E8-6BDC-2A74-7ACA-D069F8567F3B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5.1 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5154578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เนื่องจากหน่วยความเข้มข้น </a:t>
            </a:r>
            <a:r>
              <a:rPr lang="en-US" dirty="0">
                <a:solidFill>
                  <a:srgbClr val="FFFF00"/>
                </a:solidFill>
              </a:rPr>
              <a:t>ppm </a:t>
            </a:r>
            <a:r>
              <a:rPr lang="th-TH" dirty="0">
                <a:solidFill>
                  <a:srgbClr val="FFFF00"/>
                </a:solidFill>
              </a:rPr>
              <a:t>และ </a:t>
            </a:r>
            <a:r>
              <a:rPr lang="en-US" dirty="0">
                <a:solidFill>
                  <a:srgbClr val="FFFF00"/>
                </a:solidFill>
              </a:rPr>
              <a:t>ppb </a:t>
            </a:r>
            <a:r>
              <a:rPr lang="th-TH" dirty="0">
                <a:solidFill>
                  <a:srgbClr val="FFFF00"/>
                </a:solidFill>
              </a:rPr>
              <a:t>นิยมใช้ระบุความเข้มข้นของสารละลายที่เจือจางมาก ซึ่งมวลหรือปริมาตรของตัวละลาย มีค่าน้อยมากเมื่อเทียบกับมวลหรือปริมาตรของ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ตัวทำละลาย ดังนั้นจึงอาจใช้มวลหรือปริมาตรของตัวทำละลายแทนมวลหรือปริมาตรของสารละลายได้</a:t>
            </a: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นอกจากนี้ สารละลายที่มีน้ำเป็นตัวทำาละลายถ้าถือว่าความหนาแน่นของน้ำเท่ากับ 1 </a:t>
            </a:r>
            <a:r>
              <a:rPr lang="en-US" dirty="0">
                <a:solidFill>
                  <a:srgbClr val="FFFF00"/>
                </a:solidFill>
              </a:rPr>
              <a:t>g/mL </a:t>
            </a:r>
            <a:r>
              <a:rPr lang="th-TH" dirty="0">
                <a:solidFill>
                  <a:srgbClr val="FFFF00"/>
                </a:solidFill>
              </a:rPr>
              <a:t>มวลของน้ำจะเท่ากับปริมาตรของน้ำ ดังนั้นในบางกรณีจะพบว่า ใช้ปริมาตรของสารละลายแทนมวลของสารละลาย เช่น ความเข้มข้นของตะกั่ว (</a:t>
            </a:r>
            <a:r>
              <a:rPr lang="en-US" dirty="0" err="1">
                <a:solidFill>
                  <a:srgbClr val="FFFF00"/>
                </a:solidFill>
              </a:rPr>
              <a:t>Pb</a:t>
            </a:r>
            <a:r>
              <a:rPr lang="en-US" dirty="0">
                <a:solidFill>
                  <a:srgbClr val="FFFF00"/>
                </a:solidFill>
              </a:rPr>
              <a:t>) </a:t>
            </a:r>
            <a:r>
              <a:rPr lang="th-TH" dirty="0">
                <a:solidFill>
                  <a:srgbClr val="FFFF00"/>
                </a:solidFill>
              </a:rPr>
              <a:t>ในน้ำทิ้งเท่ากับ 1 </a:t>
            </a:r>
            <a:r>
              <a:rPr lang="en-US" dirty="0">
                <a:solidFill>
                  <a:srgbClr val="FFFF00"/>
                </a:solidFill>
              </a:rPr>
              <a:t>ppm </a:t>
            </a:r>
            <a:r>
              <a:rPr lang="th-TH" dirty="0">
                <a:solidFill>
                  <a:srgbClr val="FFFF00"/>
                </a:solidFill>
              </a:rPr>
              <a:t>แสดงว่ามีตะกั่ว 1 </a:t>
            </a:r>
            <a:r>
              <a:rPr lang="en-US" dirty="0">
                <a:solidFill>
                  <a:srgbClr val="FFFF00"/>
                </a:solidFill>
              </a:rPr>
              <a:t>mg </a:t>
            </a:r>
            <a:r>
              <a:rPr lang="th-TH" dirty="0">
                <a:solidFill>
                  <a:srgbClr val="FFFF00"/>
                </a:solidFill>
              </a:rPr>
              <a:t>ในน้ำทิ้ง 1 </a:t>
            </a:r>
            <a:r>
              <a:rPr lang="en-US" dirty="0">
                <a:solidFill>
                  <a:srgbClr val="FFFF00"/>
                </a:solidFill>
              </a:rPr>
              <a:t>L </a:t>
            </a:r>
            <a:r>
              <a:rPr lang="th-TH" dirty="0">
                <a:solidFill>
                  <a:srgbClr val="FFFF00"/>
                </a:solidFill>
              </a:rPr>
              <a:t>ซึ่งแสดงความสัมพันธ์ได้ดังนี้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1 ppm    =                       x                        ×                      =</a:t>
            </a: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37291" y="4940173"/>
            <a:ext cx="2523078" cy="1182582"/>
            <a:chOff x="7420408" y="5304847"/>
            <a:chExt cx="2523078" cy="1182582"/>
          </a:xfrm>
        </p:grpSpPr>
        <p:sp>
          <p:nvSpPr>
            <p:cNvPr id="7" name="TextBox 6"/>
            <p:cNvSpPr txBox="1"/>
            <p:nvPr/>
          </p:nvSpPr>
          <p:spPr>
            <a:xfrm>
              <a:off x="7760854" y="5304847"/>
              <a:ext cx="15712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g </a:t>
              </a:r>
              <a:r>
                <a:rPr lang="en-US" sz="3200" dirty="0" err="1">
                  <a:solidFill>
                    <a:srgbClr val="FFFF00"/>
                  </a:solidFill>
                </a:rPr>
                <a:t>Pb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420408" y="5902654"/>
              <a:ext cx="25230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dirty="0">
                  <a:solidFill>
                    <a:srgbClr val="FFFF00"/>
                  </a:solidFill>
                </a:rPr>
                <a:t>1 × 10</a:t>
              </a:r>
              <a:r>
                <a:rPr lang="es-ES" sz="3200" baseline="30000" dirty="0">
                  <a:solidFill>
                    <a:srgbClr val="FFFF00"/>
                  </a:solidFill>
                </a:rPr>
                <a:t>6</a:t>
              </a:r>
              <a:r>
                <a:rPr lang="es-ES" sz="3200" dirty="0">
                  <a:solidFill>
                    <a:srgbClr val="FFFF00"/>
                  </a:solidFill>
                </a:rPr>
                <a:t> g H</a:t>
              </a:r>
              <a:r>
                <a:rPr lang="es-ES" sz="3200" baseline="-25000" dirty="0">
                  <a:solidFill>
                    <a:srgbClr val="FFFF00"/>
                  </a:solidFill>
                </a:rPr>
                <a:t>2</a:t>
              </a:r>
              <a:r>
                <a:rPr lang="es-ES" sz="3200" dirty="0">
                  <a:solidFill>
                    <a:srgbClr val="FFFF00"/>
                  </a:solidFill>
                </a:rPr>
                <a:t>O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7520815" y="5866338"/>
              <a:ext cx="16757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5483562" y="4966646"/>
            <a:ext cx="1923446" cy="1182582"/>
            <a:chOff x="7760854" y="5304847"/>
            <a:chExt cx="1923446" cy="1182582"/>
          </a:xfrm>
        </p:grpSpPr>
        <p:sp>
          <p:nvSpPr>
            <p:cNvPr id="13" name="TextBox 12"/>
            <p:cNvSpPr txBox="1"/>
            <p:nvPr/>
          </p:nvSpPr>
          <p:spPr>
            <a:xfrm>
              <a:off x="7760854" y="5304847"/>
              <a:ext cx="166712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1000 mg </a:t>
              </a:r>
              <a:r>
                <a:rPr lang="en-US" sz="3200" dirty="0" err="1">
                  <a:solidFill>
                    <a:srgbClr val="FFFF00"/>
                  </a:solidFill>
                </a:rPr>
                <a:t>Pb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156133" y="5902654"/>
              <a:ext cx="15281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g </a:t>
              </a:r>
              <a:r>
                <a:rPr lang="en-US" sz="3200" dirty="0" err="1">
                  <a:solidFill>
                    <a:srgbClr val="FFFF00"/>
                  </a:solidFill>
                </a:rPr>
                <a:t>Pb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7794086" y="5866338"/>
              <a:ext cx="16757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7620246" y="4973433"/>
            <a:ext cx="2140051" cy="1182582"/>
            <a:chOff x="7760853" y="5304847"/>
            <a:chExt cx="2140051" cy="1182582"/>
          </a:xfrm>
        </p:grpSpPr>
        <p:sp>
          <p:nvSpPr>
            <p:cNvPr id="17" name="TextBox 16"/>
            <p:cNvSpPr txBox="1"/>
            <p:nvPr/>
          </p:nvSpPr>
          <p:spPr>
            <a:xfrm>
              <a:off x="7760853" y="5304847"/>
              <a:ext cx="2140051" cy="913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1000 g </a:t>
              </a:r>
              <a:r>
                <a:rPr lang="es-ES" sz="3200" dirty="0">
                  <a:solidFill>
                    <a:srgbClr val="FFFF00"/>
                  </a:solidFill>
                </a:rPr>
                <a:t>H</a:t>
              </a:r>
              <a:r>
                <a:rPr lang="es-ES" sz="3200" baseline="-25000" dirty="0">
                  <a:solidFill>
                    <a:srgbClr val="FFFF00"/>
                  </a:solidFill>
                </a:rPr>
                <a:t>2</a:t>
              </a:r>
              <a:r>
                <a:rPr lang="es-ES" sz="3200" dirty="0">
                  <a:solidFill>
                    <a:srgbClr val="FFFF00"/>
                  </a:solidFill>
                </a:rPr>
                <a:t>O</a:t>
              </a:r>
              <a:endParaRPr lang="th-TH" sz="3200" u="sng" baseline="30000" dirty="0">
                <a:solidFill>
                  <a:srgbClr val="FFFF00"/>
                </a:solidFill>
              </a:endParaRPr>
            </a:p>
            <a:p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019503" y="5902654"/>
              <a:ext cx="16217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L </a:t>
              </a:r>
              <a:r>
                <a:rPr lang="es-ES" sz="3200" dirty="0">
                  <a:solidFill>
                    <a:srgbClr val="FFFF00"/>
                  </a:solidFill>
                </a:rPr>
                <a:t>H</a:t>
              </a:r>
              <a:r>
                <a:rPr lang="es-ES" sz="3200" baseline="-25000" dirty="0">
                  <a:solidFill>
                    <a:srgbClr val="FFFF00"/>
                  </a:solidFill>
                </a:rPr>
                <a:t>2</a:t>
              </a:r>
              <a:r>
                <a:rPr lang="es-ES" sz="3200" dirty="0">
                  <a:solidFill>
                    <a:srgbClr val="FFFF00"/>
                  </a:solidFill>
                </a:rPr>
                <a:t>O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7794086" y="5866338"/>
              <a:ext cx="167573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9790883" y="4996717"/>
            <a:ext cx="1701687" cy="1182582"/>
            <a:chOff x="7760854" y="5304847"/>
            <a:chExt cx="1701687" cy="1182582"/>
          </a:xfrm>
        </p:grpSpPr>
        <p:sp>
          <p:nvSpPr>
            <p:cNvPr id="21" name="TextBox 20"/>
            <p:cNvSpPr txBox="1"/>
            <p:nvPr/>
          </p:nvSpPr>
          <p:spPr>
            <a:xfrm>
              <a:off x="7760854" y="5304847"/>
              <a:ext cx="166712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mg </a:t>
              </a:r>
              <a:r>
                <a:rPr lang="en-US" sz="3200" dirty="0" err="1">
                  <a:solidFill>
                    <a:srgbClr val="FFFF00"/>
                  </a:solidFill>
                </a:rPr>
                <a:t>Pb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840826" y="5902654"/>
              <a:ext cx="16217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L </a:t>
              </a:r>
              <a:r>
                <a:rPr lang="es-ES" sz="3200" dirty="0">
                  <a:solidFill>
                    <a:srgbClr val="FFFF00"/>
                  </a:solidFill>
                </a:rPr>
                <a:t>H</a:t>
              </a:r>
              <a:r>
                <a:rPr lang="es-ES" sz="3200" baseline="-25000" dirty="0">
                  <a:solidFill>
                    <a:srgbClr val="FFFF00"/>
                  </a:solidFill>
                </a:rPr>
                <a:t>2</a:t>
              </a:r>
              <a:r>
                <a:rPr lang="es-ES" sz="3200" dirty="0">
                  <a:solidFill>
                    <a:srgbClr val="FFFF00"/>
                  </a:solidFill>
                </a:rPr>
                <a:t>O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7794086" y="5866338"/>
              <a:ext cx="118021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/>
          <p:nvPr/>
        </p:nvCxnSpPr>
        <p:spPr>
          <a:xfrm flipV="1">
            <a:off x="4143185" y="5640911"/>
            <a:ext cx="821137" cy="268923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8320115" y="5096914"/>
            <a:ext cx="821137" cy="268923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103489" y="5741758"/>
            <a:ext cx="635159" cy="23634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811174" y="5128994"/>
            <a:ext cx="635159" cy="23634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627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37603252-5BAF-1853-AD12-69D4778D4938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5.1 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5074572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>
                <a:solidFill>
                  <a:srgbClr val="FFFF00"/>
                </a:solidFill>
              </a:rPr>
              <a:t>	โมลาริตี </a:t>
            </a:r>
            <a:r>
              <a:rPr lang="th-TH" dirty="0">
                <a:solidFill>
                  <a:srgbClr val="FFFF00"/>
                </a:solidFill>
              </a:rPr>
              <a:t>(</a:t>
            </a:r>
            <a:r>
              <a:rPr lang="en-US" dirty="0">
                <a:solidFill>
                  <a:srgbClr val="FFFF00"/>
                </a:solidFill>
              </a:rPr>
              <a:t>molarity,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dirty="0">
                <a:solidFill>
                  <a:srgbClr val="FFFF00"/>
                </a:solidFill>
              </a:rPr>
              <a:t>)</a:t>
            </a:r>
            <a:r>
              <a:rPr lang="th-TH" dirty="0">
                <a:solidFill>
                  <a:srgbClr val="FFFF00"/>
                </a:solidFill>
              </a:rPr>
              <a:t> หมายถึง จำนวนโมลของตัวละลายที่ละลายในสารละลาย </a:t>
            </a:r>
            <a:r>
              <a:rPr lang="en-US" dirty="0">
                <a:solidFill>
                  <a:srgbClr val="FFFF00"/>
                </a:solidFill>
              </a:rPr>
              <a:t>1 </a:t>
            </a:r>
            <a:r>
              <a:rPr lang="th-TH" dirty="0">
                <a:solidFill>
                  <a:srgbClr val="FFFF00"/>
                </a:solidFill>
              </a:rPr>
              <a:t>ลิตร หรือ </a:t>
            </a:r>
            <a:r>
              <a:rPr lang="en-US" dirty="0">
                <a:solidFill>
                  <a:srgbClr val="FFFF00"/>
                </a:solidFill>
              </a:rPr>
              <a:t>1000 </a:t>
            </a:r>
            <a:r>
              <a:rPr lang="th-TH" dirty="0">
                <a:solidFill>
                  <a:srgbClr val="FFFF00"/>
                </a:solidFill>
              </a:rPr>
              <a:t>มิลลิลิตร จึงมีหน่วยเป็นโมลต่อลิตร หรือเรียกอีกอย่างหนึ่งว่า โมลาร์ (</a:t>
            </a:r>
            <a:r>
              <a:rPr lang="en-US" dirty="0">
                <a:solidFill>
                  <a:srgbClr val="FFFF00"/>
                </a:solidFill>
              </a:rPr>
              <a:t>molar)</a:t>
            </a:r>
            <a:r>
              <a:rPr lang="th-TH" dirty="0">
                <a:solidFill>
                  <a:srgbClr val="FFFF00"/>
                </a:solidFill>
              </a:rPr>
              <a:t> ซึ่งมีสัญลักษณ์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เช่น สารละลายกรดซัลฟิวริกเข้มข้น </a:t>
            </a:r>
            <a:r>
              <a:rPr lang="en-US" dirty="0">
                <a:solidFill>
                  <a:srgbClr val="FFFF00"/>
                </a:solidFill>
              </a:rPr>
              <a:t>1.0 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หมายความว่า สารละลาย </a:t>
            </a:r>
            <a:r>
              <a:rPr lang="en-US" dirty="0">
                <a:solidFill>
                  <a:srgbClr val="FFFF00"/>
                </a:solidFill>
              </a:rPr>
              <a:t>1 </a:t>
            </a:r>
            <a:r>
              <a:rPr lang="th-TH" dirty="0">
                <a:solidFill>
                  <a:srgbClr val="FFFF00"/>
                </a:solidFill>
              </a:rPr>
              <a:t>ลิตร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มีกรดซัลฟิวริกละลายอยู่ </a:t>
            </a:r>
            <a:r>
              <a:rPr lang="en-US" dirty="0">
                <a:solidFill>
                  <a:srgbClr val="FFFF00"/>
                </a:solidFill>
              </a:rPr>
              <a:t>1 </a:t>
            </a:r>
            <a:r>
              <a:rPr lang="th-TH" dirty="0">
                <a:solidFill>
                  <a:srgbClr val="FFFF00"/>
                </a:solidFill>
              </a:rPr>
              <a:t>โมล เขียนความสัมพันธ์ของโมลาริตีได้ดังนี้</a:t>
            </a:r>
          </a:p>
          <a:p>
            <a:pPr marL="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โมลาริตี (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dirty="0">
                <a:solidFill>
                  <a:srgbClr val="FFFF00"/>
                </a:solidFill>
              </a:rPr>
              <a:t>)   = </a:t>
            </a:r>
            <a:endParaRPr lang="th-TH" dirty="0">
              <a:solidFill>
                <a:srgbClr val="FFFF00"/>
              </a:solidFill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0" y="457200"/>
          <a:ext cx="1143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4102" imgH="126780" progId="Equation.DSMT4">
                  <p:embed/>
                </p:oleObj>
              </mc:Choice>
              <mc:Fallback>
                <p:oleObj r:id="rId2" imgW="114102" imgH="1267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2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3779250" y="3720174"/>
            <a:ext cx="4929743" cy="1129668"/>
            <a:chOff x="7462447" y="5357761"/>
            <a:chExt cx="4929743" cy="1129668"/>
          </a:xfrm>
        </p:grpSpPr>
        <p:sp>
          <p:nvSpPr>
            <p:cNvPr id="12" name="TextBox 11"/>
            <p:cNvSpPr txBox="1"/>
            <p:nvPr/>
          </p:nvSpPr>
          <p:spPr>
            <a:xfrm>
              <a:off x="7635574" y="5357761"/>
              <a:ext cx="39303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จำนวนโมลของตัวละลาย (</a:t>
              </a:r>
              <a:r>
                <a:rPr lang="pt-BR" sz="3200" dirty="0">
                  <a:solidFill>
                    <a:srgbClr val="FFFF00"/>
                  </a:solidFill>
                </a:rPr>
                <a:t>mol)</a:t>
              </a:r>
              <a:endParaRPr lang="th-TH" sz="3200" u="sng" baseline="-25000" dirty="0">
                <a:solidFill>
                  <a:srgbClr val="FFFF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462447" y="5902654"/>
              <a:ext cx="49297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ปริมาตรของสารละลาย (</a:t>
              </a:r>
              <a:r>
                <a:rPr lang="pt-BR" sz="3200" dirty="0">
                  <a:solidFill>
                    <a:srgbClr val="FFFF00"/>
                  </a:solidFill>
                </a:rPr>
                <a:t>dm³ </a:t>
              </a:r>
              <a:r>
                <a:rPr lang="th-TH" sz="3200" dirty="0">
                  <a:solidFill>
                    <a:srgbClr val="FFFF00"/>
                  </a:solidFill>
                </a:rPr>
                <a:t>หรือ </a:t>
              </a:r>
              <a:r>
                <a:rPr lang="pt-BR" sz="3200" dirty="0">
                  <a:solidFill>
                    <a:srgbClr val="FFFF00"/>
                  </a:solidFill>
                </a:rPr>
                <a:t>L)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7520815" y="5866338"/>
              <a:ext cx="3961058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97141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5.1 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5074572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</a:t>
            </a:r>
            <a:r>
              <a:rPr lang="th-TH" b="1" dirty="0">
                <a:solidFill>
                  <a:srgbClr val="FFFF00"/>
                </a:solidFill>
                <a:latin typeface="+mn-lt"/>
              </a:rPr>
              <a:t>โมแลลิตี</a:t>
            </a:r>
            <a:r>
              <a:rPr lang="th-TH" dirty="0">
                <a:solidFill>
                  <a:srgbClr val="FFFF00"/>
                </a:solidFill>
                <a:latin typeface="+mn-lt"/>
              </a:rPr>
              <a:t> (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molality, m) </a:t>
            </a:r>
            <a:r>
              <a:rPr lang="th-TH" dirty="0">
                <a:solidFill>
                  <a:srgbClr val="FFFF00"/>
                </a:solidFill>
                <a:latin typeface="+mn-lt"/>
              </a:rPr>
              <a:t>หมายถึง จำนวนโมลของตัวละลายที่ละลายในตัวทำละลาย </a:t>
            </a:r>
            <a:br>
              <a:rPr lang="th-TH" dirty="0">
                <a:solidFill>
                  <a:srgbClr val="FFFF00"/>
                </a:solidFill>
                <a:latin typeface="+mn-lt"/>
              </a:rPr>
            </a:br>
            <a:r>
              <a:rPr lang="th-TH" dirty="0">
                <a:solidFill>
                  <a:srgbClr val="FFFF00"/>
                </a:solidFill>
                <a:latin typeface="+mn-lt"/>
              </a:rPr>
              <a:t>1 กิโลกรัม จึงมีหน่วยเป็นโมลต่อกิโลกรัม หรือเรียกอีกอย่างว่า โมแลล (</a:t>
            </a:r>
            <a:r>
              <a:rPr lang="en-US" dirty="0" err="1">
                <a:solidFill>
                  <a:srgbClr val="FFFF00"/>
                </a:solidFill>
                <a:latin typeface="+mn-lt"/>
              </a:rPr>
              <a:t>molal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) </a:t>
            </a:r>
            <a:r>
              <a:rPr lang="th-TH" dirty="0">
                <a:solidFill>
                  <a:srgbClr val="FFFF00"/>
                </a:solidFill>
                <a:latin typeface="+mn-lt"/>
              </a:rPr>
              <a:t>ซึ่งมีสัญลักษณ์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m </a:t>
            </a:r>
            <a:r>
              <a:rPr lang="th-TH" dirty="0">
                <a:solidFill>
                  <a:srgbClr val="FFFF00"/>
                </a:solidFill>
                <a:latin typeface="+mn-lt"/>
              </a:rPr>
              <a:t>เช่น สารละลายโซเดียมคาร์บอเนต 0.5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m </a:t>
            </a:r>
            <a:r>
              <a:rPr lang="th-TH" dirty="0">
                <a:solidFill>
                  <a:srgbClr val="FFFF00"/>
                </a:solidFill>
                <a:latin typeface="+mn-lt"/>
              </a:rPr>
              <a:t>หมายความว่า มีโซเดียมคาร์บอเนต 0.5 </a:t>
            </a:r>
            <a:r>
              <a:rPr lang="en-US" dirty="0" err="1">
                <a:solidFill>
                  <a:srgbClr val="FFFF00"/>
                </a:solidFill>
                <a:latin typeface="+mn-lt"/>
              </a:rPr>
              <a:t>mol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 </a:t>
            </a:r>
            <a:r>
              <a:rPr lang="th-TH" dirty="0">
                <a:solidFill>
                  <a:srgbClr val="FFFF00"/>
                </a:solidFill>
                <a:latin typeface="+mn-lt"/>
              </a:rPr>
              <a:t>ละลายในน้ำ 1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kg </a:t>
            </a:r>
            <a:r>
              <a:rPr lang="th-TH" dirty="0">
                <a:solidFill>
                  <a:srgbClr val="FFFF00"/>
                </a:solidFill>
                <a:latin typeface="+mn-lt"/>
              </a:rPr>
              <a:t>เขียนความสัมพันธ์ของโมแลลิตีได้ดังนี้ </a:t>
            </a:r>
          </a:p>
          <a:p>
            <a:pPr marL="0" indent="0">
              <a:buNone/>
            </a:pPr>
            <a:endParaRPr lang="th-TH" dirty="0">
              <a:solidFill>
                <a:srgbClr val="FFFF00"/>
              </a:solidFill>
              <a:latin typeface="+mn-lt"/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</a:rPr>
              <a:t>		โมแลลิตี 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i="1" dirty="0">
                <a:solidFill>
                  <a:srgbClr val="FFFF00"/>
                </a:solidFill>
              </a:rPr>
              <a:t>m</a:t>
            </a:r>
            <a:r>
              <a:rPr lang="en-US" dirty="0">
                <a:solidFill>
                  <a:srgbClr val="FFFF00"/>
                </a:solidFill>
              </a:rPr>
              <a:t>)      = </a:t>
            </a:r>
            <a:endParaRPr lang="th-TH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0" y="457200"/>
          <a:ext cx="1143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4102" imgH="126780" progId="Equation.DSMT4">
                  <p:embed/>
                </p:oleObj>
              </mc:Choice>
              <mc:Fallback>
                <p:oleObj r:id="rId2" imgW="114102" imgH="1267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2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256513" y="3730684"/>
            <a:ext cx="4476072" cy="1129668"/>
            <a:chOff x="7583875" y="5357761"/>
            <a:chExt cx="4476072" cy="1129668"/>
          </a:xfrm>
        </p:grpSpPr>
        <p:sp>
          <p:nvSpPr>
            <p:cNvPr id="7" name="TextBox 6"/>
            <p:cNvSpPr txBox="1"/>
            <p:nvPr/>
          </p:nvSpPr>
          <p:spPr>
            <a:xfrm>
              <a:off x="7635574" y="5357761"/>
              <a:ext cx="39303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จำนวนโมลของตัวละลาย (</a:t>
              </a:r>
              <a:r>
                <a:rPr lang="pt-BR" sz="3200" dirty="0">
                  <a:solidFill>
                    <a:srgbClr val="FFFF00"/>
                  </a:solidFill>
                </a:rPr>
                <a:t>mol)</a:t>
              </a:r>
              <a:endParaRPr lang="th-TH" sz="3200" u="sng" baseline="-250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872353" y="5902654"/>
              <a:ext cx="418759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มวลของตัวทำละลาย (</a:t>
              </a:r>
              <a:r>
                <a:rPr lang="en-US" sz="3200" dirty="0">
                  <a:solidFill>
                    <a:srgbClr val="FFFF00"/>
                  </a:solidFill>
                </a:rPr>
                <a:t>kg)</a:t>
              </a:r>
              <a:endParaRPr lang="pt-BR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7583875" y="5866338"/>
              <a:ext cx="3603706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7BE79303-63A9-CD41-7C6F-924FE5006985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1825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F43C4533-5B2B-87FE-B53B-30BB2C9B0030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5.1 ความเข้มข้นของสารละลาย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5074572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</a:t>
            </a:r>
            <a:r>
              <a:rPr lang="th-TH" b="1" dirty="0">
                <a:solidFill>
                  <a:srgbClr val="FFFF00"/>
                </a:solidFill>
              </a:rPr>
              <a:t>เศษส่วนโมล </a:t>
            </a:r>
            <a:r>
              <a:rPr lang="en-US" dirty="0">
                <a:solidFill>
                  <a:srgbClr val="FFFF00"/>
                </a:solidFill>
              </a:rPr>
              <a:t>(mole fraction,</a:t>
            </a:r>
            <a:r>
              <a:rPr lang="th-TH" dirty="0">
                <a:solidFill>
                  <a:srgbClr val="FFFF00"/>
                </a:solidFill>
              </a:rPr>
              <a:t> </a:t>
            </a:r>
            <a:r>
              <a:rPr lang="en-US" i="1" dirty="0">
                <a:solidFill>
                  <a:srgbClr val="FFFF00"/>
                </a:solidFill>
              </a:rPr>
              <a:t>X</a:t>
            </a:r>
            <a:r>
              <a:rPr lang="en-US" dirty="0">
                <a:solidFill>
                  <a:srgbClr val="FFFF00"/>
                </a:solidFill>
              </a:rPr>
              <a:t>) </a:t>
            </a:r>
            <a:r>
              <a:rPr lang="th-TH" dirty="0">
                <a:solidFill>
                  <a:srgbClr val="FFFF00"/>
                </a:solidFill>
              </a:rPr>
              <a:t>เศษส่วนโมลของสารใดในสารละลายหมายถึงอัตราส่วนจำนวนโมลของสารนั้นกับจำนวนโมลรวมของสารทั้งหมดในสารละลาย เช่น สารละลายชนิดหนึ่งประกอบด้วยสาร </a:t>
            </a:r>
            <a:r>
              <a:rPr lang="en-US" dirty="0">
                <a:solidFill>
                  <a:srgbClr val="FFFF00"/>
                </a:solidFill>
              </a:rPr>
              <a:t>A  </a:t>
            </a:r>
            <a:r>
              <a:rPr lang="en-US" i="1" dirty="0" err="1">
                <a:solidFill>
                  <a:srgbClr val="FFFF00"/>
                </a:solidFill>
              </a:rPr>
              <a:t>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โมล สาร </a:t>
            </a:r>
            <a:r>
              <a:rPr lang="en-US" dirty="0">
                <a:solidFill>
                  <a:srgbClr val="FFFF00"/>
                </a:solidFill>
              </a:rPr>
              <a:t>B  </a:t>
            </a:r>
            <a:r>
              <a:rPr lang="en-US" i="1" dirty="0" err="1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โมล และสาร </a:t>
            </a:r>
            <a:r>
              <a:rPr lang="en-US" dirty="0">
                <a:solidFill>
                  <a:srgbClr val="FFFF00"/>
                </a:solidFill>
              </a:rPr>
              <a:t>C  </a:t>
            </a:r>
            <a:r>
              <a:rPr lang="en-US" i="1" dirty="0" err="1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โมล เศษส่วนโมลของ  </a:t>
            </a:r>
            <a:r>
              <a:rPr lang="en-US" dirty="0">
                <a:solidFill>
                  <a:srgbClr val="FFFF00"/>
                </a:solidFill>
              </a:rPr>
              <a:t>A  B </a:t>
            </a:r>
            <a:r>
              <a:rPr lang="th-TH" dirty="0">
                <a:solidFill>
                  <a:srgbClr val="FFFF00"/>
                </a:solidFill>
              </a:rPr>
              <a:t>และ </a:t>
            </a:r>
            <a:r>
              <a:rPr lang="en-US" dirty="0">
                <a:solidFill>
                  <a:srgbClr val="FFFF00"/>
                </a:solidFill>
              </a:rPr>
              <a:t>C </a:t>
            </a:r>
            <a:r>
              <a:rPr lang="th-TH" dirty="0">
                <a:solidFill>
                  <a:srgbClr val="FFFF00"/>
                </a:solidFill>
              </a:rPr>
              <a:t>เป็นดังนี้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เศษส่วนโมลของ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A (</a:t>
            </a:r>
            <a:r>
              <a:rPr lang="en-US" i="1" dirty="0">
                <a:solidFill>
                  <a:srgbClr val="FFFF00"/>
                </a:solidFill>
                <a:latin typeface="+mn-lt"/>
              </a:rPr>
              <a:t>X</a:t>
            </a:r>
            <a:r>
              <a:rPr lang="en-US" baseline="-25000" dirty="0">
                <a:solidFill>
                  <a:srgbClr val="FFFF00"/>
                </a:solidFill>
                <a:latin typeface="+mn-lt"/>
              </a:rPr>
              <a:t>A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)   = </a:t>
            </a:r>
          </a:p>
          <a:p>
            <a:pPr marL="0" indent="0">
              <a:buNone/>
            </a:pPr>
            <a:endParaRPr lang="th-TH" dirty="0">
              <a:solidFill>
                <a:srgbClr val="FFFF00"/>
              </a:solidFill>
              <a:latin typeface="+mn-lt"/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เศษส่วนโมลของ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B (</a:t>
            </a:r>
            <a:r>
              <a:rPr lang="en-US" i="1" dirty="0">
                <a:solidFill>
                  <a:srgbClr val="FFFF00"/>
                </a:solidFill>
              </a:rPr>
              <a:t>X</a:t>
            </a:r>
            <a:r>
              <a:rPr lang="en-US" baseline="-25000" dirty="0">
                <a:solidFill>
                  <a:srgbClr val="FFFF00"/>
                </a:solidFill>
              </a:rPr>
              <a:t>B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)   = </a:t>
            </a:r>
          </a:p>
          <a:p>
            <a:pPr marL="0" indent="0">
              <a:buNone/>
            </a:pPr>
            <a:endParaRPr lang="th-TH" dirty="0">
              <a:solidFill>
                <a:srgbClr val="FFFF00"/>
              </a:solidFill>
              <a:latin typeface="+mn-lt"/>
            </a:endParaRPr>
          </a:p>
          <a:p>
            <a:pPr marL="0" indent="0">
              <a:buNone/>
            </a:pPr>
            <a:r>
              <a:rPr lang="th-TH" dirty="0">
                <a:solidFill>
                  <a:srgbClr val="FFFF00"/>
                </a:solidFill>
                <a:latin typeface="+mn-lt"/>
              </a:rPr>
              <a:t>	เศษส่วนโมลของ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C (</a:t>
            </a:r>
            <a:r>
              <a:rPr lang="en-US" i="1" dirty="0">
                <a:solidFill>
                  <a:srgbClr val="FFFF00"/>
                </a:solidFill>
              </a:rPr>
              <a:t>X</a:t>
            </a:r>
            <a:r>
              <a:rPr lang="en-US" baseline="-25000" dirty="0">
                <a:solidFill>
                  <a:srgbClr val="FFFF00"/>
                </a:solidFill>
              </a:rPr>
              <a:t>C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)   = </a:t>
            </a:r>
            <a:endParaRPr lang="th-TH" dirty="0">
              <a:solidFill>
                <a:srgbClr val="FFFF00"/>
              </a:solidFill>
              <a:latin typeface="+mn-lt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0" y="457200"/>
          <a:ext cx="1143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4102" imgH="126780" progId="Equation.DSMT4">
                  <p:embed/>
                </p:oleObj>
              </mc:Choice>
              <mc:Fallback>
                <p:oleObj r:id="rId2" imgW="114102" imgH="1267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2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5052271" y="3180658"/>
            <a:ext cx="2112008" cy="1129668"/>
            <a:chOff x="9450850" y="3326723"/>
            <a:chExt cx="2112008" cy="1129668"/>
          </a:xfrm>
        </p:grpSpPr>
        <p:sp>
          <p:nvSpPr>
            <p:cNvPr id="11" name="TextBox 10"/>
            <p:cNvSpPr txBox="1"/>
            <p:nvPr/>
          </p:nvSpPr>
          <p:spPr>
            <a:xfrm>
              <a:off x="9996530" y="3326723"/>
              <a:ext cx="1344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FFFF00"/>
                  </a:solidFill>
                </a:rPr>
                <a:t>a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466055" y="3871616"/>
              <a:ext cx="209680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(</a:t>
              </a:r>
              <a:r>
                <a:rPr lang="en-US" sz="3200" i="1" dirty="0">
                  <a:solidFill>
                    <a:srgbClr val="FFFF00"/>
                  </a:solidFill>
                </a:rPr>
                <a:t>a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b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c</a:t>
              </a:r>
              <a:r>
                <a:rPr lang="en-US" sz="3200" dirty="0">
                  <a:solidFill>
                    <a:srgbClr val="FFFF00"/>
                  </a:solidFill>
                </a:rPr>
                <a:t>)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9450850" y="3835300"/>
              <a:ext cx="1506184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144745" y="4274010"/>
            <a:ext cx="2188210" cy="1129668"/>
            <a:chOff x="9450850" y="3326723"/>
            <a:chExt cx="2188210" cy="1129668"/>
          </a:xfrm>
        </p:grpSpPr>
        <p:sp>
          <p:nvSpPr>
            <p:cNvPr id="16" name="TextBox 15"/>
            <p:cNvSpPr txBox="1"/>
            <p:nvPr/>
          </p:nvSpPr>
          <p:spPr>
            <a:xfrm>
              <a:off x="9996530" y="3326723"/>
              <a:ext cx="1344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FFFF00"/>
                  </a:solidFill>
                </a:rPr>
                <a:t>b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466056" y="3871616"/>
              <a:ext cx="21730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(</a:t>
              </a:r>
              <a:r>
                <a:rPr lang="en-US" sz="3200" i="1" dirty="0">
                  <a:solidFill>
                    <a:srgbClr val="FFFF00"/>
                  </a:solidFill>
                </a:rPr>
                <a:t>a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b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c</a:t>
              </a:r>
              <a:r>
                <a:rPr lang="en-US" sz="3200" dirty="0">
                  <a:solidFill>
                    <a:srgbClr val="FFFF00"/>
                  </a:solidFill>
                </a:rPr>
                <a:t>)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9450850" y="3835300"/>
              <a:ext cx="1506184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5159951" y="5374420"/>
            <a:ext cx="2004328" cy="1129668"/>
            <a:chOff x="9450850" y="3326723"/>
            <a:chExt cx="2004328" cy="1129668"/>
          </a:xfrm>
        </p:grpSpPr>
        <p:sp>
          <p:nvSpPr>
            <p:cNvPr id="20" name="TextBox 19"/>
            <p:cNvSpPr txBox="1"/>
            <p:nvPr/>
          </p:nvSpPr>
          <p:spPr>
            <a:xfrm>
              <a:off x="9996530" y="3326723"/>
              <a:ext cx="1344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i="1" dirty="0">
                  <a:solidFill>
                    <a:srgbClr val="FFFF00"/>
                  </a:solidFill>
                </a:rPr>
                <a:t>c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466056" y="3871616"/>
              <a:ext cx="19891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(</a:t>
              </a:r>
              <a:r>
                <a:rPr lang="en-US" sz="3200" i="1" dirty="0">
                  <a:solidFill>
                    <a:srgbClr val="FFFF00"/>
                  </a:solidFill>
                </a:rPr>
                <a:t>a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b</a:t>
              </a:r>
              <a:r>
                <a:rPr lang="en-US" sz="3200" dirty="0">
                  <a:solidFill>
                    <a:srgbClr val="FFFF00"/>
                  </a:solidFill>
                </a:rPr>
                <a:t> + </a:t>
              </a:r>
              <a:r>
                <a:rPr lang="en-US" sz="3200" i="1" dirty="0">
                  <a:solidFill>
                    <a:srgbClr val="FFFF00"/>
                  </a:solidFill>
                </a:rPr>
                <a:t>c</a:t>
              </a:r>
              <a:r>
                <a:rPr lang="en-US" sz="3200" dirty="0">
                  <a:solidFill>
                    <a:srgbClr val="FFFF00"/>
                  </a:solidFill>
                </a:rPr>
                <a:t>)</a:t>
              </a:r>
              <a:endParaRPr lang="th-TH" sz="3200" u="sng" baseline="30000" dirty="0">
                <a:solidFill>
                  <a:srgbClr val="FFFF00"/>
                </a:solidFill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9450850" y="3835300"/>
              <a:ext cx="1506184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5856585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3258</Words>
  <Application>Microsoft Office PowerPoint</Application>
  <PresentationFormat>แบบจอกว้าง</PresentationFormat>
  <Paragraphs>252</Paragraphs>
  <Slides>36</Slides>
  <Notes>1</Notes>
  <HiddenSlides>0</HiddenSlides>
  <MMClips>0</MMClips>
  <ScaleCrop>false</ScaleCrop>
  <HeadingPairs>
    <vt:vector size="8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ชื่อเรื่องสไลด์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TH Sarabun New</vt:lpstr>
      <vt:lpstr>ธีมของ Office</vt:lpstr>
      <vt:lpstr>Equation.DSMT4</vt:lpstr>
      <vt:lpstr>งานนำเสนอ PowerPoint</vt:lpstr>
      <vt:lpstr>5.1 ความเข้มข้นของสารละลาย</vt:lpstr>
      <vt:lpstr>5.1 ความเข้มข้นของสารละลาย</vt:lpstr>
      <vt:lpstr>5.1 ความเข้มข้นของสารละลาย</vt:lpstr>
      <vt:lpstr>5.1 ความเข้มข้นของสารละลาย</vt:lpstr>
      <vt:lpstr>5.1 ความเข้มข้นของสารละลาย</vt:lpstr>
      <vt:lpstr>5.1 ความเข้มข้นของสารละลาย</vt:lpstr>
      <vt:lpstr>5.1 ความเข้มข้นของสารละลาย</vt:lpstr>
      <vt:lpstr>5.1 ความเข้มข้นของสารละลาย</vt:lpstr>
      <vt:lpstr>5.1 ความเข้มข้นของสารละลาย</vt:lpstr>
      <vt:lpstr>5.2 การเตรียมสารละลาย</vt:lpstr>
      <vt:lpstr>การเตรียมสารละลายจากสารบริสุทธิ์</vt:lpstr>
      <vt:lpstr>การเตรียมสารละลายจากสารบริสุทธิ์</vt:lpstr>
      <vt:lpstr>การเตรียมสารละลายเจือจางจากสารละลายเข้มข้น</vt:lpstr>
      <vt:lpstr>การเตรียมสารละลายเจือจางจากสารละลายเข้มข้น</vt:lpstr>
      <vt:lpstr>การเตรียมสารละลายเจือจางจากสารละลายเข้มข้น</vt:lpstr>
      <vt:lpstr>การเตรียมสารละลายเจือจางจากสารละลายเข้มข้น</vt:lpstr>
      <vt:lpstr>5.2 การเตรียมสารละลาย</vt:lpstr>
      <vt:lpstr>5.2 การเตรียมสารละลาย</vt:lpstr>
      <vt:lpstr>ความเข้มข้นของสารละลาย</vt:lpstr>
      <vt:lpstr>ความเข้มข้นของสารละลาย</vt:lpstr>
      <vt:lpstr>ความเข้มข้นของสารละลาย</vt:lpstr>
      <vt:lpstr>ความเข้มข้นของสารละลาย</vt:lpstr>
      <vt:lpstr>ความเข้มข้นของสารละลาย</vt:lpstr>
      <vt:lpstr>ความเข้มข้นของสารละลาย</vt:lpstr>
      <vt:lpstr>5.3 สมบัติบางประการของสารละลาย </vt:lpstr>
      <vt:lpstr>5.3 สมบัติบางประการของสารละลาย </vt:lpstr>
      <vt:lpstr>5.3 สมบัติบางประการของสารละลาย </vt:lpstr>
      <vt:lpstr>5.3 สมบัติบางประการของสารละลาย </vt:lpstr>
      <vt:lpstr>ตาราง จุดเดือด จุดเยือกแข็ง Kb และ Kf ของตัวทำละลายบางชนิด</vt:lpstr>
      <vt:lpstr>5.3 สมบัติบางประการของสารละลาย </vt:lpstr>
      <vt:lpstr>5.3 สมบัติบางประการของสารละลาย </vt:lpstr>
      <vt:lpstr>5.3 สมบัติบางประการของสารละลาย </vt:lpstr>
      <vt:lpstr>5.3 สมบัติบางประการของสารละลาย </vt:lpstr>
      <vt:lpstr>5.3 สมบัติบางประการของสารละลาย </vt:lpstr>
      <vt:lpstr>5.3 สมบัติบางประการของสารละลาย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</dc:creator>
  <cp:lastModifiedBy>Admin</cp:lastModifiedBy>
  <cp:revision>30</cp:revision>
  <dcterms:created xsi:type="dcterms:W3CDTF">2024-02-01T03:37:12Z</dcterms:created>
  <dcterms:modified xsi:type="dcterms:W3CDTF">2024-02-02T08:26:07Z</dcterms:modified>
</cp:coreProperties>
</file>